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9"/>
  </p:notesMasterIdLst>
  <p:handoutMasterIdLst>
    <p:handoutMasterId r:id="rId10"/>
  </p:handoutMasterIdLst>
  <p:sldIdLst>
    <p:sldId id="269" r:id="rId5"/>
    <p:sldId id="276" r:id="rId6"/>
    <p:sldId id="275" r:id="rId7"/>
    <p:sldId id="271" r:id="rId8"/>
  </p:sldIdLst>
  <p:sldSz cx="6858000" cy="9906000" type="A4"/>
  <p:notesSz cx="10234613" cy="70993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216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1B510C-0F99-ECCA-1ACF-97B592DAFAF0}" name="Anne-Marie Kilpert" initials="AMK" userId="S::anne-marie.kilpert@entra.de::d1dd14fa-d82f-4b3c-aeef-bf93790331bc" providerId="AD"/>
  <p188:author id="{D43627B7-89BD-A8C7-03C8-FA73342469B9}" name="Isabelle Schmidtholz" initials="IS" userId="S::isabelle.schmidtholz@entra.de::bac92105-e680-4132-8497-d66461e43481" providerId="AD"/>
  <p188:author id="{F9B377BA-D00D-0856-B4A0-DD4B3C7CAD3E}" name="Rocio Fernandez Suarez" initials="RFS" userId="S::rocio.fernandez-suarez@entra.de::1c3f6008-6a02-4888-be01-0c89924e840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Imke Heyen" initials="IH" lastIdx="5" clrIdx="0"/>
  <p:cmAuthor id="2" name="Rocio Fernandez Suarez" initials="RFS" lastIdx="3" clrIdx="1">
    <p:extLst>
      <p:ext uri="{19B8F6BF-5375-455C-9EA6-DF929625EA0E}">
        <p15:presenceInfo xmlns:p15="http://schemas.microsoft.com/office/powerpoint/2012/main" userId="S::rocio.fernandez-suarez@entra.de::1c3f6008-6a02-4888-be01-0c89924e840e" providerId="AD"/>
      </p:ext>
    </p:extLst>
  </p:cmAuthor>
  <p:cmAuthor id="3" name="Anne-Marie Kilpert" initials="AMK" lastIdx="4" clrIdx="2">
    <p:extLst>
      <p:ext uri="{19B8F6BF-5375-455C-9EA6-DF929625EA0E}">
        <p15:presenceInfo xmlns:p15="http://schemas.microsoft.com/office/powerpoint/2012/main" userId="S::anne-marie.kilpert@entra.de::d1dd14fa-d82f-4b3c-aeef-bf93790331b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B647"/>
    <a:srgbClr val="58B7B3"/>
    <a:srgbClr val="9BCF83"/>
    <a:srgbClr val="C3D6E2"/>
    <a:srgbClr val="E5DFCF"/>
    <a:srgbClr val="F5F5F5"/>
    <a:srgbClr val="AFABAB"/>
    <a:srgbClr val="5791AC"/>
    <a:srgbClr val="FFFFFF"/>
    <a:srgbClr val="6772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9" d="100"/>
          <a:sy n="69" d="100"/>
        </p:scale>
        <p:origin x="1692" y="-1968"/>
      </p:cViewPr>
      <p:guideLst>
        <p:guide orient="horz" pos="312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6"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5" y="3"/>
            <a:ext cx="4435883" cy="356393"/>
          </a:xfrm>
          <a:prstGeom prst="rect">
            <a:avLst/>
          </a:prstGeom>
        </p:spPr>
        <p:txBody>
          <a:bodyPr vert="horz" lIns="95460" tIns="47730" rIns="95460" bIns="47730" rtlCol="0"/>
          <a:lstStyle>
            <a:lvl1pPr algn="l">
              <a:defRPr sz="1300"/>
            </a:lvl1pPr>
          </a:lstStyle>
          <a:p>
            <a:endParaRPr lang="de-DE"/>
          </a:p>
        </p:txBody>
      </p:sp>
      <p:sp>
        <p:nvSpPr>
          <p:cNvPr id="3" name="Datumsplatzhalter 2"/>
          <p:cNvSpPr>
            <a:spLocks noGrp="1"/>
          </p:cNvSpPr>
          <p:nvPr>
            <p:ph type="dt" sz="quarter" idx="1"/>
          </p:nvPr>
        </p:nvSpPr>
        <p:spPr>
          <a:xfrm>
            <a:off x="5796318" y="3"/>
            <a:ext cx="4435882" cy="356393"/>
          </a:xfrm>
          <a:prstGeom prst="rect">
            <a:avLst/>
          </a:prstGeom>
        </p:spPr>
        <p:txBody>
          <a:bodyPr vert="horz" lIns="95460" tIns="47730" rIns="95460" bIns="47730" rtlCol="0"/>
          <a:lstStyle>
            <a:lvl1pPr algn="r">
              <a:defRPr sz="1300"/>
            </a:lvl1pPr>
          </a:lstStyle>
          <a:p>
            <a:fld id="{147782A7-1F40-48B1-9417-208759F8E3FF}" type="datetimeFigureOut">
              <a:rPr lang="de-DE" smtClean="0"/>
              <a:t>18.08.2022</a:t>
            </a:fld>
            <a:endParaRPr lang="de-DE"/>
          </a:p>
        </p:txBody>
      </p:sp>
      <p:sp>
        <p:nvSpPr>
          <p:cNvPr id="4" name="Fußzeilenplatzhalter 3"/>
          <p:cNvSpPr>
            <a:spLocks noGrp="1"/>
          </p:cNvSpPr>
          <p:nvPr>
            <p:ph type="ftr" sz="quarter" idx="2"/>
          </p:nvPr>
        </p:nvSpPr>
        <p:spPr>
          <a:xfrm>
            <a:off x="5" y="6742909"/>
            <a:ext cx="4435883" cy="356393"/>
          </a:xfrm>
          <a:prstGeom prst="rect">
            <a:avLst/>
          </a:prstGeom>
        </p:spPr>
        <p:txBody>
          <a:bodyPr vert="horz" lIns="95460" tIns="47730" rIns="95460" bIns="47730" rtlCol="0" anchor="b"/>
          <a:lstStyle>
            <a:lvl1pPr algn="l">
              <a:defRPr sz="1300"/>
            </a:lvl1pPr>
          </a:lstStyle>
          <a:p>
            <a:endParaRPr lang="de-DE"/>
          </a:p>
        </p:txBody>
      </p:sp>
      <p:sp>
        <p:nvSpPr>
          <p:cNvPr id="5" name="Foliennummernplatzhalter 4"/>
          <p:cNvSpPr>
            <a:spLocks noGrp="1"/>
          </p:cNvSpPr>
          <p:nvPr>
            <p:ph type="sldNum" sz="quarter" idx="3"/>
          </p:nvPr>
        </p:nvSpPr>
        <p:spPr>
          <a:xfrm>
            <a:off x="5796318" y="6742909"/>
            <a:ext cx="4435882" cy="356393"/>
          </a:xfrm>
          <a:prstGeom prst="rect">
            <a:avLst/>
          </a:prstGeom>
        </p:spPr>
        <p:txBody>
          <a:bodyPr vert="horz" lIns="95460" tIns="47730" rIns="95460" bIns="47730" rtlCol="0" anchor="b"/>
          <a:lstStyle>
            <a:lvl1pPr algn="r">
              <a:defRPr sz="1300"/>
            </a:lvl1pPr>
          </a:lstStyle>
          <a:p>
            <a:fld id="{D235FDB7-9867-4FF7-8415-C27522687E97}" type="slidenum">
              <a:rPr lang="de-DE" smtClean="0"/>
              <a:t>‹Nr.›</a:t>
            </a:fld>
            <a:endParaRPr lang="de-DE"/>
          </a:p>
        </p:txBody>
      </p:sp>
    </p:spTree>
    <p:extLst>
      <p:ext uri="{BB962C8B-B14F-4D97-AF65-F5344CB8AC3E}">
        <p14:creationId xmlns:p14="http://schemas.microsoft.com/office/powerpoint/2010/main" val="41586810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4435000" cy="356198"/>
          </a:xfrm>
          <a:prstGeom prst="rect">
            <a:avLst/>
          </a:prstGeom>
        </p:spPr>
        <p:txBody>
          <a:bodyPr vert="horz" lIns="95460" tIns="47730" rIns="95460" bIns="47730" rtlCol="0"/>
          <a:lstStyle>
            <a:lvl1pPr algn="l">
              <a:defRPr sz="1300"/>
            </a:lvl1pPr>
          </a:lstStyle>
          <a:p>
            <a:endParaRPr lang="de-DE"/>
          </a:p>
        </p:txBody>
      </p:sp>
      <p:sp>
        <p:nvSpPr>
          <p:cNvPr id="3" name="Datumsplatzhalter 2"/>
          <p:cNvSpPr>
            <a:spLocks noGrp="1"/>
          </p:cNvSpPr>
          <p:nvPr>
            <p:ph type="dt" idx="1"/>
          </p:nvPr>
        </p:nvSpPr>
        <p:spPr>
          <a:xfrm>
            <a:off x="5797245" y="1"/>
            <a:ext cx="4435000" cy="356198"/>
          </a:xfrm>
          <a:prstGeom prst="rect">
            <a:avLst/>
          </a:prstGeom>
        </p:spPr>
        <p:txBody>
          <a:bodyPr vert="horz" lIns="95460" tIns="47730" rIns="95460" bIns="47730" rtlCol="0"/>
          <a:lstStyle>
            <a:lvl1pPr algn="r">
              <a:defRPr sz="1300"/>
            </a:lvl1pPr>
          </a:lstStyle>
          <a:p>
            <a:fld id="{2DE46CE2-7F03-476A-A0B4-023A7A6AE82A}" type="datetimeFigureOut">
              <a:rPr lang="de-DE" smtClean="0"/>
              <a:t>18.08.2022</a:t>
            </a:fld>
            <a:endParaRPr lang="de-DE"/>
          </a:p>
        </p:txBody>
      </p:sp>
      <p:sp>
        <p:nvSpPr>
          <p:cNvPr id="4" name="Folienbildplatzhalter 3"/>
          <p:cNvSpPr>
            <a:spLocks noGrp="1" noRot="1" noChangeAspect="1"/>
          </p:cNvSpPr>
          <p:nvPr>
            <p:ph type="sldImg" idx="2"/>
          </p:nvPr>
        </p:nvSpPr>
        <p:spPr>
          <a:xfrm>
            <a:off x="4289425" y="887413"/>
            <a:ext cx="1655763" cy="2395537"/>
          </a:xfrm>
          <a:prstGeom prst="rect">
            <a:avLst/>
          </a:prstGeom>
          <a:noFill/>
          <a:ln w="12700">
            <a:solidFill>
              <a:prstClr val="black"/>
            </a:solidFill>
          </a:ln>
        </p:spPr>
        <p:txBody>
          <a:bodyPr vert="horz" lIns="95460" tIns="47730" rIns="95460" bIns="47730" rtlCol="0" anchor="ctr"/>
          <a:lstStyle/>
          <a:p>
            <a:endParaRPr lang="de-DE"/>
          </a:p>
        </p:txBody>
      </p:sp>
      <p:sp>
        <p:nvSpPr>
          <p:cNvPr id="5" name="Notizenplatzhalter 4"/>
          <p:cNvSpPr>
            <a:spLocks noGrp="1"/>
          </p:cNvSpPr>
          <p:nvPr>
            <p:ph type="body" sz="quarter" idx="3"/>
          </p:nvPr>
        </p:nvSpPr>
        <p:spPr>
          <a:xfrm>
            <a:off x="1023462" y="3416541"/>
            <a:ext cx="8187690" cy="2795350"/>
          </a:xfrm>
          <a:prstGeom prst="rect">
            <a:avLst/>
          </a:prstGeom>
        </p:spPr>
        <p:txBody>
          <a:bodyPr vert="horz" lIns="95460" tIns="47730" rIns="95460" bIns="4773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1" y="6743107"/>
            <a:ext cx="4435000" cy="356197"/>
          </a:xfrm>
          <a:prstGeom prst="rect">
            <a:avLst/>
          </a:prstGeom>
        </p:spPr>
        <p:txBody>
          <a:bodyPr vert="horz" lIns="95460" tIns="47730" rIns="95460" bIns="47730" rtlCol="0" anchor="b"/>
          <a:lstStyle>
            <a:lvl1pPr algn="l">
              <a:defRPr sz="1300"/>
            </a:lvl1pPr>
          </a:lstStyle>
          <a:p>
            <a:endParaRPr lang="de-DE"/>
          </a:p>
        </p:txBody>
      </p:sp>
      <p:sp>
        <p:nvSpPr>
          <p:cNvPr id="7" name="Foliennummernplatzhalter 6"/>
          <p:cNvSpPr>
            <a:spLocks noGrp="1"/>
          </p:cNvSpPr>
          <p:nvPr>
            <p:ph type="sldNum" sz="quarter" idx="5"/>
          </p:nvPr>
        </p:nvSpPr>
        <p:spPr>
          <a:xfrm>
            <a:off x="5797245" y="6743107"/>
            <a:ext cx="4435000" cy="356197"/>
          </a:xfrm>
          <a:prstGeom prst="rect">
            <a:avLst/>
          </a:prstGeom>
        </p:spPr>
        <p:txBody>
          <a:bodyPr vert="horz" lIns="95460" tIns="47730" rIns="95460" bIns="47730" rtlCol="0" anchor="b"/>
          <a:lstStyle>
            <a:lvl1pPr algn="r">
              <a:defRPr sz="1300"/>
            </a:lvl1pPr>
          </a:lstStyle>
          <a:p>
            <a:fld id="{B5FFB7FA-6219-4C29-9E45-AEB23BDD9473}" type="slidenum">
              <a:rPr lang="de-DE" smtClean="0"/>
              <a:t>‹Nr.›</a:t>
            </a:fld>
            <a:endParaRPr lang="de-DE"/>
          </a:p>
        </p:txBody>
      </p:sp>
    </p:spTree>
    <p:extLst>
      <p:ext uri="{BB962C8B-B14F-4D97-AF65-F5344CB8AC3E}">
        <p14:creationId xmlns:p14="http://schemas.microsoft.com/office/powerpoint/2010/main" val="3521866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5FFB7FA-6219-4C29-9E45-AEB23BDD9473}" type="slidenum">
              <a:rPr lang="de-DE" smtClean="0"/>
              <a:t>1</a:t>
            </a:fld>
            <a:endParaRPr lang="de-DE"/>
          </a:p>
        </p:txBody>
      </p:sp>
    </p:spTree>
    <p:extLst>
      <p:ext uri="{BB962C8B-B14F-4D97-AF65-F5344CB8AC3E}">
        <p14:creationId xmlns:p14="http://schemas.microsoft.com/office/powerpoint/2010/main" val="933135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Info Elektromobilitätskonzept </a:t>
            </a:r>
          </a:p>
        </p:txBody>
      </p:sp>
      <p:sp>
        <p:nvSpPr>
          <p:cNvPr id="4" name="Foliennummernplatzhalter 3"/>
          <p:cNvSpPr>
            <a:spLocks noGrp="1"/>
          </p:cNvSpPr>
          <p:nvPr>
            <p:ph type="sldNum" sz="quarter" idx="10"/>
          </p:nvPr>
        </p:nvSpPr>
        <p:spPr/>
        <p:txBody>
          <a:bodyPr/>
          <a:lstStyle/>
          <a:p>
            <a:fld id="{B5FFB7FA-6219-4C29-9E45-AEB23BDD9473}" type="slidenum">
              <a:rPr lang="de-DE" smtClean="0"/>
              <a:t>2</a:t>
            </a:fld>
            <a:endParaRPr lang="de-DE"/>
          </a:p>
        </p:txBody>
      </p:sp>
    </p:spTree>
    <p:extLst>
      <p:ext uri="{BB962C8B-B14F-4D97-AF65-F5344CB8AC3E}">
        <p14:creationId xmlns:p14="http://schemas.microsoft.com/office/powerpoint/2010/main" val="2509180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5FFB7FA-6219-4C29-9E45-AEB23BDD9473}" type="slidenum">
              <a:rPr lang="de-DE" smtClean="0"/>
              <a:t>3</a:t>
            </a:fld>
            <a:endParaRPr lang="de-DE"/>
          </a:p>
        </p:txBody>
      </p:sp>
    </p:spTree>
    <p:extLst>
      <p:ext uri="{BB962C8B-B14F-4D97-AF65-F5344CB8AC3E}">
        <p14:creationId xmlns:p14="http://schemas.microsoft.com/office/powerpoint/2010/main" val="4077325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5FFB7FA-6219-4C29-9E45-AEB23BDD9473}" type="slidenum">
              <a:rPr lang="de-DE" smtClean="0"/>
              <a:t>4</a:t>
            </a:fld>
            <a:endParaRPr lang="de-DE"/>
          </a:p>
        </p:txBody>
      </p:sp>
    </p:spTree>
    <p:extLst>
      <p:ext uri="{BB962C8B-B14F-4D97-AF65-F5344CB8AC3E}">
        <p14:creationId xmlns:p14="http://schemas.microsoft.com/office/powerpoint/2010/main" val="2738315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de-DE"/>
              <a:t>Titelmasterformat durch Klicken bearbeiten</a:t>
            </a:r>
            <a:endParaRPr lang="en-US"/>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Formatvorlage des Untertitelmasters durch Klicken bearbeiten</a:t>
            </a:r>
            <a:endParaRPr lang="en-US"/>
          </a:p>
        </p:txBody>
      </p:sp>
      <p:sp>
        <p:nvSpPr>
          <p:cNvPr id="4" name="Date Placeholder 3"/>
          <p:cNvSpPr>
            <a:spLocks noGrp="1"/>
          </p:cNvSpPr>
          <p:nvPr>
            <p:ph type="dt" sz="half" idx="10"/>
          </p:nvPr>
        </p:nvSpPr>
        <p:spPr/>
        <p:txBody>
          <a:bodyPr/>
          <a:lstStyle/>
          <a:p>
            <a:fld id="{C742A00C-49F0-47F4-8208-61E69638FB17}" type="datetimeFigureOut">
              <a:rPr lang="de-DE" smtClean="0"/>
              <a:t>18.08.2022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86104F32-178A-4BD1-8586-8E5A9D17262E}" type="slidenum">
              <a:rPr lang="de-DE" smtClean="0"/>
              <a:t>‹Nr.›</a:t>
            </a:fld>
            <a:endParaRPr lang="de-DE"/>
          </a:p>
        </p:txBody>
      </p:sp>
    </p:spTree>
    <p:extLst>
      <p:ext uri="{BB962C8B-B14F-4D97-AF65-F5344CB8AC3E}">
        <p14:creationId xmlns:p14="http://schemas.microsoft.com/office/powerpoint/2010/main" val="4138765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a:p>
        </p:txBody>
      </p:sp>
      <p:sp>
        <p:nvSpPr>
          <p:cNvPr id="3" name="Vertical Text Placehold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p>
            <a:fld id="{C742A00C-49F0-47F4-8208-61E69638FB17}" type="datetimeFigureOut">
              <a:rPr lang="de-DE" smtClean="0"/>
              <a:t>18.08.2022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86104F32-178A-4BD1-8586-8E5A9D17262E}" type="slidenum">
              <a:rPr lang="de-DE" smtClean="0"/>
              <a:t>‹Nr.›</a:t>
            </a:fld>
            <a:endParaRPr lang="de-DE"/>
          </a:p>
        </p:txBody>
      </p:sp>
    </p:spTree>
    <p:extLst>
      <p:ext uri="{BB962C8B-B14F-4D97-AF65-F5344CB8AC3E}">
        <p14:creationId xmlns:p14="http://schemas.microsoft.com/office/powerpoint/2010/main" val="3104003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de-DE"/>
              <a:t>Titelmasterformat durch Klicken bearbeiten</a:t>
            </a:r>
            <a:endParaRPr lang="en-US"/>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p>
            <a:fld id="{C742A00C-49F0-47F4-8208-61E69638FB17}" type="datetimeFigureOut">
              <a:rPr lang="de-DE" smtClean="0"/>
              <a:t>18.08.2022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86104F32-178A-4BD1-8586-8E5A9D17262E}" type="slidenum">
              <a:rPr lang="de-DE" smtClean="0"/>
              <a:t>‹Nr.›</a:t>
            </a:fld>
            <a:endParaRPr lang="de-DE"/>
          </a:p>
        </p:txBody>
      </p:sp>
    </p:spTree>
    <p:extLst>
      <p:ext uri="{BB962C8B-B14F-4D97-AF65-F5344CB8AC3E}">
        <p14:creationId xmlns:p14="http://schemas.microsoft.com/office/powerpoint/2010/main" val="368581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a:p>
        </p:txBody>
      </p:sp>
      <p:sp>
        <p:nvSpPr>
          <p:cNvPr id="3" name="Content Placehold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p>
            <a:fld id="{C742A00C-49F0-47F4-8208-61E69638FB17}" type="datetimeFigureOut">
              <a:rPr lang="de-DE" smtClean="0"/>
              <a:t>18.08.2022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86104F32-178A-4BD1-8586-8E5A9D17262E}" type="slidenum">
              <a:rPr lang="de-DE" smtClean="0"/>
              <a:t>‹Nr.›</a:t>
            </a:fld>
            <a:endParaRPr lang="de-DE"/>
          </a:p>
        </p:txBody>
      </p:sp>
    </p:spTree>
    <p:extLst>
      <p:ext uri="{BB962C8B-B14F-4D97-AF65-F5344CB8AC3E}">
        <p14:creationId xmlns:p14="http://schemas.microsoft.com/office/powerpoint/2010/main" val="2532853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de-DE"/>
              <a:t>Titelmasterformat durch Klicken bearbeiten</a:t>
            </a:r>
            <a:endParaRPr lang="en-US"/>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Textmasterformat bearbeiten</a:t>
            </a:r>
          </a:p>
        </p:txBody>
      </p:sp>
      <p:sp>
        <p:nvSpPr>
          <p:cNvPr id="4" name="Date Placeholder 3"/>
          <p:cNvSpPr>
            <a:spLocks noGrp="1"/>
          </p:cNvSpPr>
          <p:nvPr>
            <p:ph type="dt" sz="half" idx="10"/>
          </p:nvPr>
        </p:nvSpPr>
        <p:spPr/>
        <p:txBody>
          <a:bodyPr/>
          <a:lstStyle/>
          <a:p>
            <a:fld id="{C742A00C-49F0-47F4-8208-61E69638FB17}" type="datetimeFigureOut">
              <a:rPr lang="de-DE" smtClean="0"/>
              <a:t>18.08.2022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86104F32-178A-4BD1-8586-8E5A9D17262E}" type="slidenum">
              <a:rPr lang="de-DE" smtClean="0"/>
              <a:t>‹Nr.›</a:t>
            </a:fld>
            <a:endParaRPr lang="de-DE"/>
          </a:p>
        </p:txBody>
      </p:sp>
    </p:spTree>
    <p:extLst>
      <p:ext uri="{BB962C8B-B14F-4D97-AF65-F5344CB8AC3E}">
        <p14:creationId xmlns:p14="http://schemas.microsoft.com/office/powerpoint/2010/main" val="4099642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a:p>
        </p:txBody>
      </p:sp>
      <p:sp>
        <p:nvSpPr>
          <p:cNvPr id="3" name="Content Placeholder 2"/>
          <p:cNvSpPr>
            <a:spLocks noGrp="1"/>
          </p:cNvSpPr>
          <p:nvPr>
            <p:ph sz="half" idx="1"/>
          </p:nvPr>
        </p:nvSpPr>
        <p:spPr>
          <a:xfrm>
            <a:off x="471488" y="2637014"/>
            <a:ext cx="2914650" cy="6285266"/>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Content Placeholder 3"/>
          <p:cNvSpPr>
            <a:spLocks noGrp="1"/>
          </p:cNvSpPr>
          <p:nvPr>
            <p:ph sz="half" idx="2"/>
          </p:nvPr>
        </p:nvSpPr>
        <p:spPr>
          <a:xfrm>
            <a:off x="3471863" y="2637014"/>
            <a:ext cx="2914650" cy="6285266"/>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e Placeholder 4"/>
          <p:cNvSpPr>
            <a:spLocks noGrp="1"/>
          </p:cNvSpPr>
          <p:nvPr>
            <p:ph type="dt" sz="half" idx="10"/>
          </p:nvPr>
        </p:nvSpPr>
        <p:spPr/>
        <p:txBody>
          <a:bodyPr/>
          <a:lstStyle/>
          <a:p>
            <a:fld id="{C742A00C-49F0-47F4-8208-61E69638FB17}" type="datetimeFigureOut">
              <a:rPr lang="de-DE" smtClean="0"/>
              <a:t>18.08.2022</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86104F32-178A-4BD1-8586-8E5A9D17262E}" type="slidenum">
              <a:rPr lang="de-DE" smtClean="0"/>
              <a:t>‹Nr.›</a:t>
            </a:fld>
            <a:endParaRPr lang="de-DE"/>
          </a:p>
        </p:txBody>
      </p:sp>
    </p:spTree>
    <p:extLst>
      <p:ext uri="{BB962C8B-B14F-4D97-AF65-F5344CB8AC3E}">
        <p14:creationId xmlns:p14="http://schemas.microsoft.com/office/powerpoint/2010/main" val="1696664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de-DE"/>
              <a:t>Titelmasterformat durch Klicken bearbeiten</a:t>
            </a:r>
            <a:endParaRPr lang="en-US"/>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Textmasterformat bearbeiten</a:t>
            </a:r>
          </a:p>
        </p:txBody>
      </p:sp>
      <p:sp>
        <p:nvSpPr>
          <p:cNvPr id="4" name="Content Placeholder 3"/>
          <p:cNvSpPr>
            <a:spLocks noGrp="1"/>
          </p:cNvSpPr>
          <p:nvPr>
            <p:ph sz="half" idx="2"/>
          </p:nvPr>
        </p:nvSpPr>
        <p:spPr>
          <a:xfrm>
            <a:off x="472381" y="3618442"/>
            <a:ext cx="2901255" cy="532218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Textmasterformat bearbeiten</a:t>
            </a:r>
          </a:p>
        </p:txBody>
      </p:sp>
      <p:sp>
        <p:nvSpPr>
          <p:cNvPr id="6" name="Content Placeholder 5"/>
          <p:cNvSpPr>
            <a:spLocks noGrp="1"/>
          </p:cNvSpPr>
          <p:nvPr>
            <p:ph sz="quarter" idx="4"/>
          </p:nvPr>
        </p:nvSpPr>
        <p:spPr>
          <a:xfrm>
            <a:off x="3471863" y="3618442"/>
            <a:ext cx="2915543" cy="532218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e Placeholder 6"/>
          <p:cNvSpPr>
            <a:spLocks noGrp="1"/>
          </p:cNvSpPr>
          <p:nvPr>
            <p:ph type="dt" sz="half" idx="10"/>
          </p:nvPr>
        </p:nvSpPr>
        <p:spPr/>
        <p:txBody>
          <a:bodyPr/>
          <a:lstStyle/>
          <a:p>
            <a:fld id="{C742A00C-49F0-47F4-8208-61E69638FB17}" type="datetimeFigureOut">
              <a:rPr lang="de-DE" smtClean="0"/>
              <a:t>18.08.2022</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86104F32-178A-4BD1-8586-8E5A9D17262E}" type="slidenum">
              <a:rPr lang="de-DE" smtClean="0"/>
              <a:t>‹Nr.›</a:t>
            </a:fld>
            <a:endParaRPr lang="de-DE"/>
          </a:p>
        </p:txBody>
      </p:sp>
    </p:spTree>
    <p:extLst>
      <p:ext uri="{BB962C8B-B14F-4D97-AF65-F5344CB8AC3E}">
        <p14:creationId xmlns:p14="http://schemas.microsoft.com/office/powerpoint/2010/main" val="407532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a:p>
        </p:txBody>
      </p:sp>
      <p:sp>
        <p:nvSpPr>
          <p:cNvPr id="3" name="Date Placeholder 2"/>
          <p:cNvSpPr>
            <a:spLocks noGrp="1"/>
          </p:cNvSpPr>
          <p:nvPr>
            <p:ph type="dt" sz="half" idx="10"/>
          </p:nvPr>
        </p:nvSpPr>
        <p:spPr/>
        <p:txBody>
          <a:bodyPr/>
          <a:lstStyle/>
          <a:p>
            <a:fld id="{C742A00C-49F0-47F4-8208-61E69638FB17}" type="datetimeFigureOut">
              <a:rPr lang="de-DE" smtClean="0"/>
              <a:t>18.08.2022</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86104F32-178A-4BD1-8586-8E5A9D17262E}" type="slidenum">
              <a:rPr lang="de-DE" smtClean="0"/>
              <a:t>‹Nr.›</a:t>
            </a:fld>
            <a:endParaRPr lang="de-DE"/>
          </a:p>
        </p:txBody>
      </p:sp>
    </p:spTree>
    <p:extLst>
      <p:ext uri="{BB962C8B-B14F-4D97-AF65-F5344CB8AC3E}">
        <p14:creationId xmlns:p14="http://schemas.microsoft.com/office/powerpoint/2010/main" val="2273725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42A00C-49F0-47F4-8208-61E69638FB17}" type="datetimeFigureOut">
              <a:rPr lang="de-DE" smtClean="0"/>
              <a:t>18.08.2022</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86104F32-178A-4BD1-8586-8E5A9D17262E}" type="slidenum">
              <a:rPr lang="de-DE" smtClean="0"/>
              <a:t>‹Nr.›</a:t>
            </a:fld>
            <a:endParaRPr lang="de-DE"/>
          </a:p>
        </p:txBody>
      </p:sp>
    </p:spTree>
    <p:extLst>
      <p:ext uri="{BB962C8B-B14F-4D97-AF65-F5344CB8AC3E}">
        <p14:creationId xmlns:p14="http://schemas.microsoft.com/office/powerpoint/2010/main" val="3326175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de-DE"/>
              <a:t>Titelmasterformat durch Klicken bearbeiten</a:t>
            </a:r>
            <a:endParaRPr lang="en-US"/>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Textmasterformat bearbeiten</a:t>
            </a:r>
          </a:p>
        </p:txBody>
      </p:sp>
      <p:sp>
        <p:nvSpPr>
          <p:cNvPr id="5" name="Date Placeholder 4"/>
          <p:cNvSpPr>
            <a:spLocks noGrp="1"/>
          </p:cNvSpPr>
          <p:nvPr>
            <p:ph type="dt" sz="half" idx="10"/>
          </p:nvPr>
        </p:nvSpPr>
        <p:spPr/>
        <p:txBody>
          <a:bodyPr/>
          <a:lstStyle/>
          <a:p>
            <a:fld id="{C742A00C-49F0-47F4-8208-61E69638FB17}" type="datetimeFigureOut">
              <a:rPr lang="de-DE" smtClean="0"/>
              <a:t>18.08.2022</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86104F32-178A-4BD1-8586-8E5A9D17262E}" type="slidenum">
              <a:rPr lang="de-DE" smtClean="0"/>
              <a:t>‹Nr.›</a:t>
            </a:fld>
            <a:endParaRPr lang="de-DE"/>
          </a:p>
        </p:txBody>
      </p:sp>
    </p:spTree>
    <p:extLst>
      <p:ext uri="{BB962C8B-B14F-4D97-AF65-F5344CB8AC3E}">
        <p14:creationId xmlns:p14="http://schemas.microsoft.com/office/powerpoint/2010/main" val="552288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de-DE"/>
              <a:t>Titelmasterformat durch Klicken bearbeiten</a:t>
            </a:r>
            <a:endParaRPr lang="en-US"/>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auf Symbol hinzufügen</a:t>
            </a:r>
            <a:endParaRPr lang="en-US"/>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Textmasterformat bearbeiten</a:t>
            </a:r>
          </a:p>
        </p:txBody>
      </p:sp>
      <p:sp>
        <p:nvSpPr>
          <p:cNvPr id="5" name="Date Placeholder 4"/>
          <p:cNvSpPr>
            <a:spLocks noGrp="1"/>
          </p:cNvSpPr>
          <p:nvPr>
            <p:ph type="dt" sz="half" idx="10"/>
          </p:nvPr>
        </p:nvSpPr>
        <p:spPr/>
        <p:txBody>
          <a:bodyPr/>
          <a:lstStyle/>
          <a:p>
            <a:fld id="{C742A00C-49F0-47F4-8208-61E69638FB17}" type="datetimeFigureOut">
              <a:rPr lang="de-DE" smtClean="0"/>
              <a:t>18.08.2022</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86104F32-178A-4BD1-8586-8E5A9D17262E}" type="slidenum">
              <a:rPr lang="de-DE" smtClean="0"/>
              <a:t>‹Nr.›</a:t>
            </a:fld>
            <a:endParaRPr lang="de-DE"/>
          </a:p>
        </p:txBody>
      </p:sp>
    </p:spTree>
    <p:extLst>
      <p:ext uri="{BB962C8B-B14F-4D97-AF65-F5344CB8AC3E}">
        <p14:creationId xmlns:p14="http://schemas.microsoft.com/office/powerpoint/2010/main" val="117484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de-DE"/>
              <a:t>Titelmasterformat durch Klicken bearbeiten</a:t>
            </a:r>
            <a:endParaRPr lang="en-US"/>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C742A00C-49F0-47F4-8208-61E69638FB17}" type="datetimeFigureOut">
              <a:rPr lang="de-DE" smtClean="0"/>
              <a:t>18.08.2022</a:t>
            </a:fld>
            <a:endParaRPr lang="de-DE"/>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86104F32-178A-4BD1-8586-8E5A9D17262E}" type="slidenum">
              <a:rPr lang="de-DE" smtClean="0"/>
              <a:t>‹Nr.›</a:t>
            </a:fld>
            <a:endParaRPr lang="de-DE"/>
          </a:p>
        </p:txBody>
      </p:sp>
    </p:spTree>
    <p:extLst>
      <p:ext uri="{BB962C8B-B14F-4D97-AF65-F5344CB8AC3E}">
        <p14:creationId xmlns:p14="http://schemas.microsoft.com/office/powerpoint/2010/main" val="29083973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jpeg"/><Relationship Id="rId3" Type="http://schemas.openxmlformats.org/officeDocument/2006/relationships/image" Target="../media/image6.jpeg"/><Relationship Id="rId7" Type="http://schemas.openxmlformats.org/officeDocument/2006/relationships/image" Target="../media/image10.svg"/><Relationship Id="rId12" Type="http://schemas.openxmlformats.org/officeDocument/2006/relationships/image" Target="../media/image15.jpeg"/><Relationship Id="rId2" Type="http://schemas.openxmlformats.org/officeDocument/2006/relationships/notesSlide" Target="../notesSlides/notesSlide2.xml"/><Relationship Id="rId16"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svg"/><Relationship Id="rId15" Type="http://schemas.openxmlformats.org/officeDocument/2006/relationships/image" Target="../media/image17.pn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hyperlink" Target="http://www.landwirtschaft-die-werte-schafft.d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hyperlink" Target="https://www.facebook.com/lag.rheinwied" TargetMode="External"/><Relationship Id="rId18" Type="http://schemas.openxmlformats.org/officeDocument/2006/relationships/image" Target="../media/image32.pn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27.png"/><Relationship Id="rId17" Type="http://schemas.openxmlformats.org/officeDocument/2006/relationships/image" Target="../media/image31.svg"/><Relationship Id="rId2" Type="http://schemas.openxmlformats.org/officeDocument/2006/relationships/notesSlide" Target="../notesSlides/notesSlide4.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24.jpeg"/><Relationship Id="rId11" Type="http://schemas.openxmlformats.org/officeDocument/2006/relationships/hyperlink" Target="http://www.region-rhein-wied.de/" TargetMode="External"/><Relationship Id="rId5" Type="http://schemas.openxmlformats.org/officeDocument/2006/relationships/image" Target="../media/image23.jpeg"/><Relationship Id="rId15" Type="http://schemas.openxmlformats.org/officeDocument/2006/relationships/image" Target="../media/image29.svg"/><Relationship Id="rId10" Type="http://schemas.openxmlformats.org/officeDocument/2006/relationships/image" Target="../media/image26.png"/><Relationship Id="rId19" Type="http://schemas.openxmlformats.org/officeDocument/2006/relationships/image" Target="../media/image33.png"/><Relationship Id="rId4" Type="http://schemas.openxmlformats.org/officeDocument/2006/relationships/image" Target="../media/image22.jpeg"/><Relationship Id="rId9" Type="http://schemas.openxmlformats.org/officeDocument/2006/relationships/hyperlink" Target="https://www.facebook.com/lag.rheinwied/" TargetMode="External"/><Relationship Id="rId1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50800" y="9241761"/>
            <a:ext cx="6858000" cy="664239"/>
          </a:xfrm>
          <a:prstGeom prst="rect">
            <a:avLst/>
          </a:prstGeom>
          <a:gradFill flip="none" rotWithShape="1">
            <a:gsLst>
              <a:gs pos="0">
                <a:srgbClr val="5F99AF">
                  <a:shade val="30000"/>
                  <a:satMod val="115000"/>
                </a:srgbClr>
              </a:gs>
              <a:gs pos="50000">
                <a:srgbClr val="5F99AF">
                  <a:shade val="67500"/>
                  <a:satMod val="115000"/>
                </a:srgbClr>
              </a:gs>
              <a:gs pos="100000">
                <a:srgbClr val="5F99AF">
                  <a:shade val="100000"/>
                  <a:satMod val="115000"/>
                </a:srgbClr>
              </a:gs>
            </a:gsLst>
            <a:path path="circle">
              <a:fillToRect r="100000" b="100000"/>
            </a:path>
            <a:tileRect l="-100000" t="-10000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effectLst>
                <a:outerShdw blurRad="38100" dist="38100" dir="2700000" algn="tl">
                  <a:srgbClr val="000000">
                    <a:alpha val="43137"/>
                  </a:srgbClr>
                </a:outerShdw>
              </a:effectLst>
            </a:endParaRPr>
          </a:p>
        </p:txBody>
      </p:sp>
      <p:sp>
        <p:nvSpPr>
          <p:cNvPr id="18" name="Ellipse 17">
            <a:extLst>
              <a:ext uri="{FF2B5EF4-FFF2-40B4-BE49-F238E27FC236}">
                <a16:creationId xmlns:a16="http://schemas.microsoft.com/office/drawing/2014/main" id="{4BB78EB3-A50D-4D91-A895-0834DC2AA510}"/>
              </a:ext>
            </a:extLst>
          </p:cNvPr>
          <p:cNvSpPr/>
          <p:nvPr/>
        </p:nvSpPr>
        <p:spPr>
          <a:xfrm>
            <a:off x="6274462" y="9082916"/>
            <a:ext cx="1065476" cy="981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p:cNvSpPr txBox="1"/>
          <p:nvPr/>
        </p:nvSpPr>
        <p:spPr>
          <a:xfrm>
            <a:off x="578838" y="-4432"/>
            <a:ext cx="6287548" cy="1349692"/>
          </a:xfrm>
          <a:prstGeom prst="rect">
            <a:avLst/>
          </a:prstGeom>
          <a:gradFill flip="none" rotWithShape="1">
            <a:gsLst>
              <a:gs pos="0">
                <a:srgbClr val="5F99AF">
                  <a:shade val="30000"/>
                  <a:satMod val="115000"/>
                </a:srgbClr>
              </a:gs>
              <a:gs pos="50000">
                <a:srgbClr val="5F99AF">
                  <a:shade val="67500"/>
                  <a:satMod val="115000"/>
                </a:srgbClr>
              </a:gs>
              <a:gs pos="100000">
                <a:srgbClr val="5F99AF">
                  <a:shade val="100000"/>
                  <a:satMod val="115000"/>
                </a:srgbClr>
              </a:gs>
            </a:gsLst>
            <a:path path="circle">
              <a:fillToRect r="100000" b="100000"/>
            </a:path>
            <a:tileRect l="-100000" t="-100000"/>
          </a:gradFill>
          <a:ln w="3175">
            <a:noFill/>
          </a:ln>
        </p:spPr>
        <p:txBody>
          <a:bodyPr wrap="square" rtlCol="0">
            <a:spAutoFit/>
          </a:bodyPr>
          <a:lstStyle/>
          <a:p>
            <a:endParaRPr lang="de-DE"/>
          </a:p>
        </p:txBody>
      </p:sp>
      <p:sp>
        <p:nvSpPr>
          <p:cNvPr id="16" name="Textfeld 15"/>
          <p:cNvSpPr txBox="1"/>
          <p:nvPr/>
        </p:nvSpPr>
        <p:spPr>
          <a:xfrm>
            <a:off x="1707159" y="41052"/>
            <a:ext cx="5322815" cy="1846659"/>
          </a:xfrm>
          <a:prstGeom prst="rect">
            <a:avLst/>
          </a:prstGeom>
          <a:noFill/>
          <a:ln>
            <a:noFill/>
          </a:ln>
        </p:spPr>
        <p:txBody>
          <a:bodyPr wrap="square" rtlCol="0">
            <a:spAutoFit/>
          </a:bodyPr>
          <a:lstStyle/>
          <a:p>
            <a:r>
              <a:rPr lang="de-DE" sz="5000" b="1" dirty="0">
                <a:solidFill>
                  <a:schemeClr val="bg1"/>
                </a:solidFill>
                <a:effectLst>
                  <a:outerShdw blurRad="38100" dist="38100" dir="2700000" algn="tl">
                    <a:srgbClr val="000000">
                      <a:alpha val="43137"/>
                    </a:srgbClr>
                  </a:outerShdw>
                </a:effectLst>
                <a:latin typeface="Ink Free" panose="03080402000500000000" pitchFamily="66" charset="0"/>
              </a:rPr>
              <a:t>Region Rhein-Wied </a:t>
            </a:r>
          </a:p>
          <a:p>
            <a:r>
              <a:rPr lang="de-DE" sz="3200" b="1" dirty="0">
                <a:solidFill>
                  <a:schemeClr val="bg1"/>
                </a:solidFill>
                <a:effectLst>
                  <a:outerShdw blurRad="38100" dist="38100" dir="2700000" algn="tl">
                    <a:srgbClr val="000000">
                      <a:alpha val="43137"/>
                    </a:srgbClr>
                  </a:outerShdw>
                </a:effectLst>
                <a:latin typeface="Ink Free" panose="03080402000500000000" pitchFamily="66" charset="0"/>
              </a:rPr>
              <a:t>Newsletter 16 | 2022</a:t>
            </a:r>
          </a:p>
          <a:p>
            <a:endParaRPr lang="de-DE" sz="3200" b="1" dirty="0">
              <a:solidFill>
                <a:schemeClr val="bg1"/>
              </a:solidFill>
              <a:effectLst>
                <a:outerShdw blurRad="38100" dist="38100" dir="2700000" algn="tl">
                  <a:srgbClr val="000000">
                    <a:alpha val="43137"/>
                  </a:srgbClr>
                </a:outerShdw>
              </a:effectLst>
              <a:latin typeface="Ink Free" panose="03080402000500000000" pitchFamily="66" charset="0"/>
            </a:endParaRPr>
          </a:p>
        </p:txBody>
      </p:sp>
      <p:sp>
        <p:nvSpPr>
          <p:cNvPr id="15" name="Textfeld 14"/>
          <p:cNvSpPr txBox="1"/>
          <p:nvPr/>
        </p:nvSpPr>
        <p:spPr>
          <a:xfrm>
            <a:off x="63917" y="1555629"/>
            <a:ext cx="3055051" cy="3801041"/>
          </a:xfrm>
          <a:prstGeom prst="rect">
            <a:avLst/>
          </a:prstGeom>
          <a:noFill/>
        </p:spPr>
        <p:txBody>
          <a:bodyPr wrap="square" rtlCol="0">
            <a:spAutoFit/>
          </a:bodyPr>
          <a:lstStyle/>
          <a:p>
            <a:pPr algn="just">
              <a:spcAft>
                <a:spcPts val="600"/>
              </a:spcAft>
            </a:pPr>
            <a:r>
              <a:rPr lang="de-DE" sz="1200" b="1" i="1" dirty="0">
                <a:latin typeface="Candara" panose="020E0502030303020204" pitchFamily="34" charset="0"/>
              </a:rPr>
              <a:t>Liebe Leserinnen und Leser,</a:t>
            </a:r>
          </a:p>
          <a:p>
            <a:pPr algn="just">
              <a:spcAft>
                <a:spcPts val="600"/>
              </a:spcAft>
            </a:pPr>
            <a:r>
              <a:rPr lang="de-DE" sz="1200" b="1" i="1" dirty="0">
                <a:latin typeface="Candara" panose="020E0502030303020204" pitchFamily="34" charset="0"/>
              </a:rPr>
              <a:t>In der LAG ist wieder vieles passiert und einige Neuigkeiten haben wir zu berichten. Da wäre z.B. unser Regionalforum 2022 – das Datum steht fest: 14. September in </a:t>
            </a:r>
            <a:r>
              <a:rPr lang="de-DE" sz="1200" b="1" i="1" dirty="0" err="1">
                <a:latin typeface="Candara" panose="020E0502030303020204" pitchFamily="34" charset="0"/>
              </a:rPr>
              <a:t>Vettelschoß</a:t>
            </a:r>
            <a:r>
              <a:rPr lang="de-DE" sz="1200" b="1" i="1" dirty="0">
                <a:latin typeface="Candara" panose="020E0502030303020204" pitchFamily="34" charset="0"/>
              </a:rPr>
              <a:t>!</a:t>
            </a:r>
          </a:p>
          <a:p>
            <a:pPr algn="just">
              <a:spcAft>
                <a:spcPts val="600"/>
              </a:spcAft>
            </a:pPr>
            <a:r>
              <a:rPr lang="de-DE" sz="1200" b="1" i="1" dirty="0">
                <a:latin typeface="Candara" panose="020E0502030303020204" pitchFamily="34" charset="0"/>
              </a:rPr>
              <a:t>Zudem hat am 18. August 2022 die 21. LAG-Sitzung stattgefunden. Die neuen ausgewählten Bürgerprojekten möchten wir vorstellen. Aufgepasst! Ein neuer Förderaufruf für Bürgerprojekte ist auch gestartet. </a:t>
            </a:r>
          </a:p>
          <a:p>
            <a:pPr algn="just">
              <a:spcAft>
                <a:spcPts val="600"/>
              </a:spcAft>
            </a:pPr>
            <a:r>
              <a:rPr lang="de-DE" sz="1200" b="1" i="1" dirty="0">
                <a:latin typeface="Candara" panose="020E0502030303020204" pitchFamily="34" charset="0"/>
              </a:rPr>
              <a:t>Zur LILE der neuen Region Rhein-Ahr haben wir auch Neuigkeiten – mehr dazu finden Sie auf S. 3.</a:t>
            </a:r>
          </a:p>
          <a:p>
            <a:pPr algn="just">
              <a:spcAft>
                <a:spcPts val="600"/>
              </a:spcAft>
            </a:pPr>
            <a:r>
              <a:rPr lang="de-DE" sz="1200" b="1" i="1" dirty="0">
                <a:latin typeface="Candara" panose="020E0502030303020204" pitchFamily="34" charset="0"/>
              </a:rPr>
              <a:t>Zu guter Letzt können Sie unsere Abschlussbroschüre erstmals durchblättern. </a:t>
            </a:r>
          </a:p>
          <a:p>
            <a:pPr algn="just">
              <a:spcAft>
                <a:spcPts val="600"/>
              </a:spcAft>
            </a:pPr>
            <a:r>
              <a:rPr lang="de-DE" sz="1200" b="1" i="1" dirty="0">
                <a:latin typeface="Candara" panose="020E0502030303020204" pitchFamily="34" charset="0"/>
              </a:rPr>
              <a:t>Wir wünschen Ihnen viel Spaß beim Lesen! </a:t>
            </a:r>
          </a:p>
        </p:txBody>
      </p:sp>
      <p:sp>
        <p:nvSpPr>
          <p:cNvPr id="3" name="Ellipse 2">
            <a:extLst>
              <a:ext uri="{FF2B5EF4-FFF2-40B4-BE49-F238E27FC236}">
                <a16:creationId xmlns:a16="http://schemas.microsoft.com/office/drawing/2014/main" id="{C9EFFEB9-4464-4360-A1F6-6D40006D1C2C}"/>
              </a:ext>
            </a:extLst>
          </p:cNvPr>
          <p:cNvSpPr/>
          <p:nvPr/>
        </p:nvSpPr>
        <p:spPr>
          <a:xfrm>
            <a:off x="28187" y="-159035"/>
            <a:ext cx="1602297" cy="16253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Textfeld 21">
            <a:extLst>
              <a:ext uri="{FF2B5EF4-FFF2-40B4-BE49-F238E27FC236}">
                <a16:creationId xmlns:a16="http://schemas.microsoft.com/office/drawing/2014/main" id="{915AD4B5-51D1-4CEE-9E0C-ED49DA3D944E}"/>
              </a:ext>
            </a:extLst>
          </p:cNvPr>
          <p:cNvSpPr txBox="1"/>
          <p:nvPr/>
        </p:nvSpPr>
        <p:spPr>
          <a:xfrm>
            <a:off x="1728565" y="9389213"/>
            <a:ext cx="5129434" cy="369332"/>
          </a:xfrm>
          <a:prstGeom prst="rect">
            <a:avLst/>
          </a:prstGeom>
          <a:noFill/>
        </p:spPr>
        <p:txBody>
          <a:bodyPr wrap="square" rtlCol="0">
            <a:spAutoFit/>
          </a:bodyPr>
          <a:lstStyle/>
          <a:p>
            <a:r>
              <a:rPr lang="de-DE" b="1">
                <a:solidFill>
                  <a:schemeClr val="bg1"/>
                </a:solidFill>
                <a:effectLst>
                  <a:outerShdw blurRad="38100" dist="38100" dir="2700000" algn="tl">
                    <a:srgbClr val="000000">
                      <a:alpha val="43137"/>
                    </a:srgbClr>
                  </a:outerShdw>
                </a:effectLst>
                <a:latin typeface="Ink Free" panose="03080402000500000000" pitchFamily="66" charset="0"/>
              </a:rPr>
              <a:t>Lokale Aktionsgruppe Rhein-Wied 		</a:t>
            </a:r>
            <a:r>
              <a:rPr lang="de-DE" b="1">
                <a:solidFill>
                  <a:srgbClr val="5690AA"/>
                </a:solidFill>
                <a:effectLst>
                  <a:outerShdw blurRad="38100" dist="38100" dir="2700000" algn="tl">
                    <a:srgbClr val="000000">
                      <a:alpha val="43137"/>
                    </a:srgbClr>
                  </a:outerShdw>
                </a:effectLst>
                <a:latin typeface="Ink Free" panose="03080402000500000000" pitchFamily="66" charset="0"/>
              </a:rPr>
              <a:t>1 </a:t>
            </a:r>
          </a:p>
        </p:txBody>
      </p:sp>
      <p:pic>
        <p:nvPicPr>
          <p:cNvPr id="13" name="Grafik 12">
            <a:extLst>
              <a:ext uri="{FF2B5EF4-FFF2-40B4-BE49-F238E27FC236}">
                <a16:creationId xmlns:a16="http://schemas.microsoft.com/office/drawing/2014/main" id="{12CA1704-6EA7-4A10-A563-211EFC8DEDD8}"/>
              </a:ext>
            </a:extLst>
          </p:cNvPr>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67020"/>
          <a:stretch/>
        </p:blipFill>
        <p:spPr>
          <a:xfrm>
            <a:off x="347725" y="156748"/>
            <a:ext cx="1074209" cy="939105"/>
          </a:xfrm>
          <a:prstGeom prst="rect">
            <a:avLst/>
          </a:prstGeom>
        </p:spPr>
      </p:pic>
      <p:sp>
        <p:nvSpPr>
          <p:cNvPr id="24" name="Rechteck 23">
            <a:extLst>
              <a:ext uri="{FF2B5EF4-FFF2-40B4-BE49-F238E27FC236}">
                <a16:creationId xmlns:a16="http://schemas.microsoft.com/office/drawing/2014/main" id="{FA3DD33B-1992-47AC-B864-8564BFD44F26}"/>
              </a:ext>
            </a:extLst>
          </p:cNvPr>
          <p:cNvSpPr/>
          <p:nvPr/>
        </p:nvSpPr>
        <p:spPr>
          <a:xfrm>
            <a:off x="-19694" y="5346393"/>
            <a:ext cx="3207191" cy="521465"/>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Candara" panose="020E0502030303020204" pitchFamily="34" charset="0"/>
              </a:rPr>
              <a:t>21. LAG-</a:t>
            </a:r>
            <a:r>
              <a:rPr lang="en-US" b="1" dirty="0" err="1">
                <a:latin typeface="Candara" panose="020E0502030303020204" pitchFamily="34" charset="0"/>
              </a:rPr>
              <a:t>Sitzung</a:t>
            </a:r>
            <a:endParaRPr lang="en-US" b="1" dirty="0">
              <a:latin typeface="Candara" panose="020E0502030303020204" pitchFamily="34" charset="0"/>
            </a:endParaRPr>
          </a:p>
        </p:txBody>
      </p:sp>
      <p:sp>
        <p:nvSpPr>
          <p:cNvPr id="25" name="Textfeld 24">
            <a:extLst>
              <a:ext uri="{FF2B5EF4-FFF2-40B4-BE49-F238E27FC236}">
                <a16:creationId xmlns:a16="http://schemas.microsoft.com/office/drawing/2014/main" id="{C52A183D-A487-4DAA-B7AB-C59313A4E2EA}"/>
              </a:ext>
            </a:extLst>
          </p:cNvPr>
          <p:cNvSpPr txBox="1"/>
          <p:nvPr/>
        </p:nvSpPr>
        <p:spPr>
          <a:xfrm>
            <a:off x="28187" y="5887553"/>
            <a:ext cx="3084102" cy="3046988"/>
          </a:xfrm>
          <a:prstGeom prst="rect">
            <a:avLst/>
          </a:prstGeom>
          <a:noFill/>
        </p:spPr>
        <p:txBody>
          <a:bodyPr wrap="square" rtlCol="0">
            <a:spAutoFit/>
          </a:bodyPr>
          <a:lstStyle/>
          <a:p>
            <a:pPr algn="just"/>
            <a:r>
              <a:rPr lang="de-DE" sz="1200" dirty="0">
                <a:latin typeface="Candara" panose="020E0502030303020204" pitchFamily="34" charset="0"/>
              </a:rPr>
              <a:t>Die LAG Rhein-Wied hat keine Sommerpause! </a:t>
            </a:r>
          </a:p>
          <a:p>
            <a:pPr algn="just"/>
            <a:r>
              <a:rPr lang="de-DE" sz="1200" dirty="0">
                <a:latin typeface="Candara" panose="020E0502030303020204" pitchFamily="34" charset="0"/>
              </a:rPr>
              <a:t>In einer kleinen aber gelungenen Online-Sitzung am 17. August hat die LAG eine neue Auswahl der Ehrenamtlichen Bürgerprojekte getroffen. Dieses Mal standen als Restmittel 13.000 € zur Verfügung. Vier Projekte haben einen Antrag eingereicht und wurden zur Förderung ausgewählt. </a:t>
            </a:r>
          </a:p>
          <a:p>
            <a:pPr algn="just"/>
            <a:endParaRPr lang="de-DE" sz="1200" dirty="0">
              <a:latin typeface="Candara" panose="020E0502030303020204" pitchFamily="34" charset="0"/>
            </a:endParaRPr>
          </a:p>
          <a:p>
            <a:pPr algn="just"/>
            <a:r>
              <a:rPr lang="de-DE" sz="1200" dirty="0">
                <a:latin typeface="Candara" panose="020E0502030303020204" pitchFamily="34" charset="0"/>
              </a:rPr>
              <a:t>Die Gruppe Bürger helfen Bürger will mit der Förderung eine Webseite für das neue </a:t>
            </a:r>
            <a:r>
              <a:rPr lang="de-DE" sz="1200" dirty="0" err="1">
                <a:latin typeface="Candara" panose="020E0502030303020204" pitchFamily="34" charset="0"/>
              </a:rPr>
              <a:t>Repair</a:t>
            </a:r>
            <a:r>
              <a:rPr lang="de-DE" sz="1200" dirty="0">
                <a:latin typeface="Candara" panose="020E0502030303020204" pitchFamily="34" charset="0"/>
              </a:rPr>
              <a:t>-Café einrichten, um Werbung für die Aktivitäten und Veranstaltungen der Gruppe zu machen. </a:t>
            </a:r>
          </a:p>
          <a:p>
            <a:pPr algn="just"/>
            <a:endParaRPr lang="de-DE" sz="1200" dirty="0">
              <a:latin typeface="Candara" panose="020E0502030303020204" pitchFamily="34" charset="0"/>
            </a:endParaRPr>
          </a:p>
          <a:p>
            <a:pPr algn="just"/>
            <a:endParaRPr lang="de-DE" sz="1200" dirty="0">
              <a:latin typeface="Candara" panose="020E0502030303020204" pitchFamily="34" charset="0"/>
            </a:endParaRPr>
          </a:p>
        </p:txBody>
      </p:sp>
      <p:sp>
        <p:nvSpPr>
          <p:cNvPr id="4" name="Textfeld 3">
            <a:extLst>
              <a:ext uri="{FF2B5EF4-FFF2-40B4-BE49-F238E27FC236}">
                <a16:creationId xmlns:a16="http://schemas.microsoft.com/office/drawing/2014/main" id="{CCAFFDBA-B476-5B96-CA7F-74BD019057A6}"/>
              </a:ext>
            </a:extLst>
          </p:cNvPr>
          <p:cNvSpPr txBox="1"/>
          <p:nvPr/>
        </p:nvSpPr>
        <p:spPr>
          <a:xfrm>
            <a:off x="3639787" y="1555629"/>
            <a:ext cx="2962894" cy="7848302"/>
          </a:xfrm>
          <a:prstGeom prst="rect">
            <a:avLst/>
          </a:prstGeom>
          <a:noFill/>
        </p:spPr>
        <p:txBody>
          <a:bodyPr wrap="square" rtlCol="0">
            <a:spAutoFit/>
          </a:bodyPr>
          <a:lstStyle/>
          <a:p>
            <a:pPr algn="just"/>
            <a:r>
              <a:rPr lang="de-DE" sz="1200" dirty="0">
                <a:latin typeface="Candara" panose="020E0502030303020204" pitchFamily="34" charset="0"/>
              </a:rPr>
              <a:t>In Leutesdorf möchte die Gruppe ARGE mit Wassersäcken eine alternative und innovative Form von Bewässerung für Streuobstwiesen anschaffen. </a:t>
            </a:r>
          </a:p>
          <a:p>
            <a:pPr algn="just"/>
            <a:endParaRPr lang="de-DE" sz="1200" dirty="0">
              <a:latin typeface="Candara" panose="020E0502030303020204" pitchFamily="34" charset="0"/>
            </a:endParaRPr>
          </a:p>
          <a:p>
            <a:pPr algn="just"/>
            <a:r>
              <a:rPr lang="de-DE" sz="1200" dirty="0">
                <a:latin typeface="Candara" panose="020E0502030303020204" pitchFamily="34" charset="0"/>
              </a:rPr>
              <a:t>Die Initiative St. Joseph aus </a:t>
            </a:r>
            <a:r>
              <a:rPr lang="de-DE" sz="1200" dirty="0" err="1">
                <a:latin typeface="Candara" panose="020E0502030303020204" pitchFamily="34" charset="0"/>
              </a:rPr>
              <a:t>Scheuren</a:t>
            </a:r>
            <a:r>
              <a:rPr lang="de-DE" sz="1200" dirty="0">
                <a:latin typeface="Candara" panose="020E0502030303020204" pitchFamily="34" charset="0"/>
              </a:rPr>
              <a:t> wird mit der  Unterstützung eine neue Bronzestatue der Heiligen Barbara für den Dorfplatz in </a:t>
            </a:r>
            <a:r>
              <a:rPr lang="de-DE" sz="1200" dirty="0" err="1">
                <a:latin typeface="Candara" panose="020E0502030303020204" pitchFamily="34" charset="0"/>
              </a:rPr>
              <a:t>Scheuren</a:t>
            </a:r>
            <a:r>
              <a:rPr lang="de-DE" sz="1200" dirty="0">
                <a:latin typeface="Candara" panose="020E0502030303020204" pitchFamily="34" charset="0"/>
              </a:rPr>
              <a:t> anschaffen. </a:t>
            </a:r>
          </a:p>
          <a:p>
            <a:pPr algn="just"/>
            <a:endParaRPr lang="de-DE" sz="1200" dirty="0">
              <a:latin typeface="Candara" panose="020E0502030303020204" pitchFamily="34" charset="0"/>
            </a:endParaRPr>
          </a:p>
          <a:p>
            <a:pPr algn="just"/>
            <a:endParaRPr lang="de-DE" sz="1200" dirty="0">
              <a:latin typeface="Candara" panose="020E0502030303020204" pitchFamily="34" charset="0"/>
            </a:endParaRPr>
          </a:p>
          <a:p>
            <a:pPr algn="just"/>
            <a:endParaRPr lang="de-DE" sz="1200" dirty="0">
              <a:latin typeface="Candara" panose="020E0502030303020204" pitchFamily="34" charset="0"/>
            </a:endParaRPr>
          </a:p>
          <a:p>
            <a:pPr algn="just"/>
            <a:endParaRPr lang="de-DE" sz="1200" dirty="0">
              <a:latin typeface="Candara" panose="020E0502030303020204" pitchFamily="34" charset="0"/>
            </a:endParaRPr>
          </a:p>
          <a:p>
            <a:pPr algn="just"/>
            <a:endParaRPr lang="de-DE" sz="1200" dirty="0">
              <a:latin typeface="Candara" panose="020E0502030303020204" pitchFamily="34" charset="0"/>
            </a:endParaRPr>
          </a:p>
          <a:p>
            <a:pPr algn="just"/>
            <a:endParaRPr lang="de-DE" sz="1200" dirty="0">
              <a:latin typeface="Candara" panose="020E0502030303020204" pitchFamily="34" charset="0"/>
            </a:endParaRPr>
          </a:p>
          <a:p>
            <a:pPr algn="just"/>
            <a:endParaRPr lang="de-DE" sz="1200" dirty="0">
              <a:latin typeface="Candara" panose="020E0502030303020204" pitchFamily="34" charset="0"/>
            </a:endParaRPr>
          </a:p>
          <a:p>
            <a:pPr algn="just"/>
            <a:endParaRPr lang="de-DE" sz="1200" dirty="0">
              <a:latin typeface="Candara" panose="020E0502030303020204" pitchFamily="34" charset="0"/>
            </a:endParaRPr>
          </a:p>
          <a:p>
            <a:pPr algn="just"/>
            <a:r>
              <a:rPr lang="de-DE" sz="1200" dirty="0">
                <a:latin typeface="Candara" panose="020E0502030303020204" pitchFamily="34" charset="0"/>
              </a:rPr>
              <a:t>Zu guter Letzt wird der Verkehrs- und Verschönerungsverein in Leutesdorf ein Imagefilm drehen, um den Tourismus im Weinort Leutesdorf zu stärken. Der Film wird auf Social-Media-Kanälen veröffentlicht. </a:t>
            </a:r>
          </a:p>
          <a:p>
            <a:pPr algn="just"/>
            <a:endParaRPr lang="de-DE" sz="1200" dirty="0">
              <a:latin typeface="Candara" panose="020E0502030303020204" pitchFamily="34" charset="0"/>
            </a:endParaRPr>
          </a:p>
          <a:p>
            <a:pPr algn="just"/>
            <a:r>
              <a:rPr lang="de-DE" sz="1200" dirty="0">
                <a:latin typeface="Candara" panose="020E0502030303020204" pitchFamily="34" charset="0"/>
              </a:rPr>
              <a:t>Zudem hat die LAG das Kooperationsprojekt mit der Raiffeisen Region und der LAG Westerwald-Sieg  „Audio Raiffeisen“ beschlossen.  Mit dem Projekt werden Audio-Beiträge bzw. Podcasts gedreht, um die historische Raiffeisen Straße auf eine neue Art und Weise in Scene zu setzen. Die LAG Rhein-Wied beteiligt sich mit 5.916,59 € am Projekt. </a:t>
            </a:r>
          </a:p>
          <a:p>
            <a:pPr algn="just"/>
            <a:endParaRPr lang="de-DE" sz="1200" dirty="0">
              <a:latin typeface="Candara" panose="020E0502030303020204" pitchFamily="34" charset="0"/>
            </a:endParaRPr>
          </a:p>
          <a:p>
            <a:pPr algn="just"/>
            <a:r>
              <a:rPr lang="de-DE" sz="1200" dirty="0">
                <a:latin typeface="Candara" panose="020E0502030303020204" pitchFamily="34" charset="0"/>
              </a:rPr>
              <a:t>Wir bedanken uns sehr für das Engagement. Die LAG freut sich, so tolle Bürgerinitiativen in unserer Region zu haben!</a:t>
            </a:r>
          </a:p>
          <a:p>
            <a:pPr algn="just"/>
            <a:endParaRPr lang="de-DE" sz="1200" dirty="0">
              <a:latin typeface="Candara" panose="020E0502030303020204" pitchFamily="34" charset="0"/>
            </a:endParaRPr>
          </a:p>
          <a:p>
            <a:pPr algn="just"/>
            <a:endParaRPr lang="de-DE" sz="1200" dirty="0">
              <a:latin typeface="Candara" panose="020E0502030303020204" pitchFamily="34" charset="0"/>
            </a:endParaRPr>
          </a:p>
          <a:p>
            <a:pPr algn="just"/>
            <a:endParaRPr lang="de-DE" sz="1200" dirty="0">
              <a:latin typeface="Candara" panose="020E0502030303020204" pitchFamily="34" charset="0"/>
            </a:endParaRPr>
          </a:p>
        </p:txBody>
      </p:sp>
      <p:pic>
        <p:nvPicPr>
          <p:cNvPr id="41" name="Grafik 40" descr="Ein Bild, das ClipArt enthält.&#10;&#10;Automatisch generierte Beschreibung">
            <a:extLst>
              <a:ext uri="{FF2B5EF4-FFF2-40B4-BE49-F238E27FC236}">
                <a16:creationId xmlns:a16="http://schemas.microsoft.com/office/drawing/2014/main" id="{E924E106-1011-942B-EABE-F26FF904EF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8951" y="3487974"/>
            <a:ext cx="722680" cy="896851"/>
          </a:xfrm>
          <a:prstGeom prst="rect">
            <a:avLst/>
          </a:prstGeom>
        </p:spPr>
      </p:pic>
      <p:pic>
        <p:nvPicPr>
          <p:cNvPr id="7" name="Grafik 6" descr="Universeller Zugriff Silhouette">
            <a:extLst>
              <a:ext uri="{FF2B5EF4-FFF2-40B4-BE49-F238E27FC236}">
                <a16:creationId xmlns:a16="http://schemas.microsoft.com/office/drawing/2014/main" id="{93AA0F1F-83F2-83DC-C63E-98D0C0D3A2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4734" y="8399943"/>
            <a:ext cx="914400" cy="914400"/>
          </a:xfrm>
          <a:prstGeom prst="rect">
            <a:avLst/>
          </a:prstGeom>
        </p:spPr>
      </p:pic>
      <p:pic>
        <p:nvPicPr>
          <p:cNvPr id="19" name="Grafik 18" descr="Ein Bild, das ClipArt enthält.&#10;&#10;Automatisch generierte Beschreibung">
            <a:extLst>
              <a:ext uri="{FF2B5EF4-FFF2-40B4-BE49-F238E27FC236}">
                <a16:creationId xmlns:a16="http://schemas.microsoft.com/office/drawing/2014/main" id="{55F3EB5F-F749-A437-F9D1-E8D9C7D346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8808" y="8588766"/>
            <a:ext cx="555654" cy="536754"/>
          </a:xfrm>
          <a:prstGeom prst="rect">
            <a:avLst/>
          </a:prstGeom>
        </p:spPr>
      </p:pic>
    </p:spTree>
    <p:extLst>
      <p:ext uri="{BB962C8B-B14F-4D97-AF65-F5344CB8AC3E}">
        <p14:creationId xmlns:p14="http://schemas.microsoft.com/office/powerpoint/2010/main" val="3885613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hteck 22"/>
          <p:cNvSpPr/>
          <p:nvPr/>
        </p:nvSpPr>
        <p:spPr>
          <a:xfrm>
            <a:off x="0" y="9255862"/>
            <a:ext cx="6858000" cy="664239"/>
          </a:xfrm>
          <a:prstGeom prst="rect">
            <a:avLst/>
          </a:prstGeom>
          <a:gradFill flip="none" rotWithShape="1">
            <a:gsLst>
              <a:gs pos="0">
                <a:srgbClr val="5F93AA">
                  <a:shade val="30000"/>
                  <a:satMod val="115000"/>
                </a:srgbClr>
              </a:gs>
              <a:gs pos="50000">
                <a:srgbClr val="5F93AA">
                  <a:shade val="67500"/>
                  <a:satMod val="115000"/>
                </a:srgbClr>
              </a:gs>
              <a:gs pos="100000">
                <a:srgbClr val="5F93AA">
                  <a:shade val="100000"/>
                  <a:satMod val="115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Calibri" panose="020F0502020204030204" pitchFamily="34" charset="0"/>
            </a:endParaRPr>
          </a:p>
        </p:txBody>
      </p:sp>
      <p:sp>
        <p:nvSpPr>
          <p:cNvPr id="17" name="Rechteck 16"/>
          <p:cNvSpPr/>
          <p:nvPr/>
        </p:nvSpPr>
        <p:spPr>
          <a:xfrm>
            <a:off x="0" y="-25663"/>
            <a:ext cx="5494790" cy="626162"/>
          </a:xfrm>
          <a:prstGeom prst="rect">
            <a:avLst/>
          </a:prstGeom>
          <a:gradFill flip="none" rotWithShape="1">
            <a:gsLst>
              <a:gs pos="0">
                <a:srgbClr val="5F93AA">
                  <a:shade val="30000"/>
                  <a:satMod val="115000"/>
                </a:srgbClr>
              </a:gs>
              <a:gs pos="50000">
                <a:srgbClr val="5F93AA">
                  <a:shade val="67500"/>
                  <a:satMod val="115000"/>
                </a:srgbClr>
              </a:gs>
              <a:gs pos="100000">
                <a:srgbClr val="5F93AA">
                  <a:shade val="100000"/>
                  <a:satMod val="115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Calibri" panose="020F0502020204030204" pitchFamily="34" charset="0"/>
            </a:endParaRPr>
          </a:p>
        </p:txBody>
      </p:sp>
      <p:sp>
        <p:nvSpPr>
          <p:cNvPr id="54" name="Ellipse 53">
            <a:extLst>
              <a:ext uri="{FF2B5EF4-FFF2-40B4-BE49-F238E27FC236}">
                <a16:creationId xmlns:a16="http://schemas.microsoft.com/office/drawing/2014/main" id="{853F5888-2637-4831-8644-A851E4B2AE97}"/>
              </a:ext>
            </a:extLst>
          </p:cNvPr>
          <p:cNvSpPr/>
          <p:nvPr/>
        </p:nvSpPr>
        <p:spPr>
          <a:xfrm>
            <a:off x="6274462" y="9082916"/>
            <a:ext cx="1065476" cy="981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Ellipse 28">
            <a:extLst>
              <a:ext uri="{FF2B5EF4-FFF2-40B4-BE49-F238E27FC236}">
                <a16:creationId xmlns:a16="http://schemas.microsoft.com/office/drawing/2014/main" id="{B12468E3-0001-4A47-BD6C-0E2EFD9C68C3}"/>
              </a:ext>
            </a:extLst>
          </p:cNvPr>
          <p:cNvSpPr/>
          <p:nvPr/>
        </p:nvSpPr>
        <p:spPr>
          <a:xfrm>
            <a:off x="5058808" y="-178298"/>
            <a:ext cx="1065476" cy="981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p:cNvSpPr txBox="1"/>
          <p:nvPr/>
        </p:nvSpPr>
        <p:spPr>
          <a:xfrm>
            <a:off x="4231" y="143387"/>
            <a:ext cx="2513501" cy="369332"/>
          </a:xfrm>
          <a:prstGeom prst="rect">
            <a:avLst/>
          </a:prstGeom>
          <a:noFill/>
        </p:spPr>
        <p:txBody>
          <a:bodyPr wrap="square" rtlCol="0">
            <a:spAutoFit/>
          </a:bodyPr>
          <a:lstStyle/>
          <a:p>
            <a:pPr algn="r"/>
            <a:r>
              <a:rPr lang="de-DE" b="1" dirty="0">
                <a:solidFill>
                  <a:schemeClr val="bg1"/>
                </a:solidFill>
                <a:effectLst>
                  <a:outerShdw blurRad="38100" dist="38100" dir="2700000" algn="tl">
                    <a:srgbClr val="000000">
                      <a:alpha val="43137"/>
                    </a:srgbClr>
                  </a:outerShdw>
                </a:effectLst>
                <a:latin typeface="Ink Free" panose="03080402000500000000" pitchFamily="66" charset="0"/>
              </a:rPr>
              <a:t>Newsletter 16 | 2022</a:t>
            </a:r>
            <a:endParaRPr lang="de-DE" i="1" dirty="0">
              <a:solidFill>
                <a:schemeClr val="bg1"/>
              </a:solidFill>
              <a:effectLst>
                <a:outerShdw blurRad="38100" dist="38100" dir="2700000" algn="tl">
                  <a:srgbClr val="000000">
                    <a:alpha val="43137"/>
                  </a:srgbClr>
                </a:outerShdw>
              </a:effectLst>
              <a:latin typeface="Ink Free" panose="03080402000500000000" pitchFamily="66" charset="0"/>
            </a:endParaRPr>
          </a:p>
        </p:txBody>
      </p:sp>
      <p:pic>
        <p:nvPicPr>
          <p:cNvPr id="27" name="Grafik 26">
            <a:extLst>
              <a:ext uri="{FF2B5EF4-FFF2-40B4-BE49-F238E27FC236}">
                <a16:creationId xmlns:a16="http://schemas.microsoft.com/office/drawing/2014/main" id="{0A4AAD46-0154-42C4-9817-3B54E01C47E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131642" y="54645"/>
            <a:ext cx="1675558" cy="512719"/>
          </a:xfrm>
          <a:prstGeom prst="rect">
            <a:avLst/>
          </a:prstGeom>
        </p:spPr>
      </p:pic>
      <p:sp>
        <p:nvSpPr>
          <p:cNvPr id="24" name="Rechteck 23">
            <a:extLst>
              <a:ext uri="{FF2B5EF4-FFF2-40B4-BE49-F238E27FC236}">
                <a16:creationId xmlns:a16="http://schemas.microsoft.com/office/drawing/2014/main" id="{D09B678C-0190-40B9-A70C-850AD8ED3A64}"/>
              </a:ext>
            </a:extLst>
          </p:cNvPr>
          <p:cNvSpPr/>
          <p:nvPr/>
        </p:nvSpPr>
        <p:spPr>
          <a:xfrm>
            <a:off x="6490592" y="8817307"/>
            <a:ext cx="367408" cy="276999"/>
          </a:xfrm>
          <a:prstGeom prst="rect">
            <a:avLst/>
          </a:prstGeom>
        </p:spPr>
        <p:txBody>
          <a:bodyPr wrap="none">
            <a:spAutoFit/>
          </a:bodyPr>
          <a:lstStyle/>
          <a:p>
            <a:r>
              <a:rPr lang="de-DE" sz="1200" b="1">
                <a:solidFill>
                  <a:srgbClr val="FFFFFF"/>
                </a:solidFill>
                <a:latin typeface="Candara" panose="020E0502030303020204" pitchFamily="34" charset="0"/>
              </a:rPr>
              <a:t>(2)</a:t>
            </a:r>
            <a:endParaRPr lang="de-DE" sz="1200"/>
          </a:p>
        </p:txBody>
      </p:sp>
      <p:sp>
        <p:nvSpPr>
          <p:cNvPr id="16" name="Textfeld 15">
            <a:extLst>
              <a:ext uri="{FF2B5EF4-FFF2-40B4-BE49-F238E27FC236}">
                <a16:creationId xmlns:a16="http://schemas.microsoft.com/office/drawing/2014/main" id="{11D00F09-6366-436B-8C66-F8D2D9CE9972}"/>
              </a:ext>
            </a:extLst>
          </p:cNvPr>
          <p:cNvSpPr txBox="1"/>
          <p:nvPr/>
        </p:nvSpPr>
        <p:spPr>
          <a:xfrm>
            <a:off x="-3567961" y="2741694"/>
            <a:ext cx="3187226" cy="2818720"/>
          </a:xfrm>
          <a:prstGeom prst="rect">
            <a:avLst/>
          </a:prstGeom>
          <a:noFill/>
        </p:spPr>
        <p:txBody>
          <a:bodyPr wrap="square" rtlCol="0">
            <a:spAutoFit/>
          </a:bodyPr>
          <a:lstStyle/>
          <a:p>
            <a:pPr algn="just">
              <a:lnSpc>
                <a:spcPct val="107000"/>
              </a:lnSpc>
              <a:spcAft>
                <a:spcPts val="600"/>
              </a:spcAft>
            </a:pPr>
            <a:endParaRPr lang="de-DE" sz="1200" dirty="0">
              <a:latin typeface="Candara" panose="020E0502030303020204" pitchFamily="34" charset="0"/>
            </a:endParaRPr>
          </a:p>
          <a:p>
            <a:pPr algn="just">
              <a:lnSpc>
                <a:spcPct val="107000"/>
              </a:lnSpc>
              <a:spcAft>
                <a:spcPts val="600"/>
              </a:spcAft>
            </a:pPr>
            <a:endParaRPr lang="de-DE" sz="1200" dirty="0">
              <a:latin typeface="Candara" panose="020E0502030303020204" pitchFamily="34" charset="0"/>
            </a:endParaRPr>
          </a:p>
          <a:p>
            <a:pPr algn="just">
              <a:lnSpc>
                <a:spcPct val="107000"/>
              </a:lnSpc>
              <a:spcAft>
                <a:spcPts val="600"/>
              </a:spcAft>
            </a:pPr>
            <a:endParaRPr lang="de-DE" sz="1200" dirty="0">
              <a:latin typeface="Candara" panose="020E0502030303020204" pitchFamily="34" charset="0"/>
            </a:endParaRPr>
          </a:p>
          <a:p>
            <a:pPr algn="just">
              <a:lnSpc>
                <a:spcPct val="107000"/>
              </a:lnSpc>
              <a:spcAft>
                <a:spcPts val="600"/>
              </a:spcAft>
            </a:pPr>
            <a:endParaRPr lang="de-DE" sz="1200" dirty="0">
              <a:latin typeface="Candara" panose="020E0502030303020204" pitchFamily="34" charset="0"/>
            </a:endParaRPr>
          </a:p>
          <a:p>
            <a:pPr algn="just">
              <a:lnSpc>
                <a:spcPct val="107000"/>
              </a:lnSpc>
              <a:spcBef>
                <a:spcPts val="1200"/>
              </a:spcBef>
              <a:spcAft>
                <a:spcPts val="600"/>
              </a:spcAft>
            </a:pPr>
            <a:endParaRPr lang="de-DE" sz="1200" b="1" dirty="0">
              <a:latin typeface="Candara" panose="020E0502030303020204" pitchFamily="34" charset="0"/>
            </a:endParaRPr>
          </a:p>
          <a:p>
            <a:pPr algn="just">
              <a:lnSpc>
                <a:spcPct val="107000"/>
              </a:lnSpc>
              <a:spcBef>
                <a:spcPts val="1200"/>
              </a:spcBef>
              <a:spcAft>
                <a:spcPts val="600"/>
              </a:spcAft>
            </a:pPr>
            <a:endParaRPr lang="de-DE" sz="1200" b="1" dirty="0">
              <a:latin typeface="Candara" panose="020E0502030303020204" pitchFamily="34" charset="0"/>
            </a:endParaRPr>
          </a:p>
          <a:p>
            <a:pPr algn="just">
              <a:lnSpc>
                <a:spcPct val="107000"/>
              </a:lnSpc>
              <a:spcBef>
                <a:spcPts val="1200"/>
              </a:spcBef>
              <a:spcAft>
                <a:spcPts val="600"/>
              </a:spcAft>
            </a:pPr>
            <a:endParaRPr lang="de-DE" sz="1200" b="1" dirty="0">
              <a:latin typeface="Candara" panose="020E0502030303020204" pitchFamily="34" charset="0"/>
            </a:endParaRPr>
          </a:p>
          <a:p>
            <a:pPr algn="just">
              <a:lnSpc>
                <a:spcPct val="107000"/>
              </a:lnSpc>
              <a:spcBef>
                <a:spcPts val="1200"/>
              </a:spcBef>
              <a:spcAft>
                <a:spcPts val="600"/>
              </a:spcAft>
            </a:pPr>
            <a:endParaRPr lang="de-DE" sz="1200" b="1" dirty="0">
              <a:latin typeface="Candara" panose="020E0502030303020204" pitchFamily="34" charset="0"/>
            </a:endParaRPr>
          </a:p>
        </p:txBody>
      </p:sp>
      <p:sp>
        <p:nvSpPr>
          <p:cNvPr id="31" name="Rechteck 30">
            <a:extLst>
              <a:ext uri="{FF2B5EF4-FFF2-40B4-BE49-F238E27FC236}">
                <a16:creationId xmlns:a16="http://schemas.microsoft.com/office/drawing/2014/main" id="{176F35D3-E816-47CC-99BE-D252241DBC2B}"/>
              </a:ext>
            </a:extLst>
          </p:cNvPr>
          <p:cNvSpPr/>
          <p:nvPr/>
        </p:nvSpPr>
        <p:spPr>
          <a:xfrm>
            <a:off x="0" y="654110"/>
            <a:ext cx="3178878" cy="626162"/>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latin typeface="Candara" panose="020E0502030303020204" pitchFamily="34" charset="0"/>
              </a:rPr>
              <a:t>Neuer</a:t>
            </a:r>
            <a:r>
              <a:rPr lang="en-US" b="1" dirty="0">
                <a:latin typeface="Candara" panose="020E0502030303020204" pitchFamily="34" charset="0"/>
              </a:rPr>
              <a:t> </a:t>
            </a:r>
            <a:r>
              <a:rPr lang="en-US" b="1" dirty="0" err="1">
                <a:latin typeface="Candara" panose="020E0502030303020204" pitchFamily="34" charset="0"/>
              </a:rPr>
              <a:t>Förderaufruf</a:t>
            </a:r>
            <a:r>
              <a:rPr lang="en-US" b="1" dirty="0">
                <a:latin typeface="Candara" panose="020E0502030303020204" pitchFamily="34" charset="0"/>
              </a:rPr>
              <a:t> </a:t>
            </a:r>
            <a:r>
              <a:rPr lang="en-US" b="1" dirty="0" err="1">
                <a:latin typeface="Candara" panose="020E0502030303020204" pitchFamily="34" charset="0"/>
              </a:rPr>
              <a:t>gestartet</a:t>
            </a:r>
            <a:r>
              <a:rPr lang="en-US" b="1" dirty="0">
                <a:latin typeface="Candara" panose="020E0502030303020204" pitchFamily="34" charset="0"/>
              </a:rPr>
              <a:t>! </a:t>
            </a:r>
          </a:p>
        </p:txBody>
      </p:sp>
      <p:sp>
        <p:nvSpPr>
          <p:cNvPr id="26" name="Textfeld 25">
            <a:extLst>
              <a:ext uri="{FF2B5EF4-FFF2-40B4-BE49-F238E27FC236}">
                <a16:creationId xmlns:a16="http://schemas.microsoft.com/office/drawing/2014/main" id="{D270DF45-313C-4A71-A5D5-5838ECC83B0B}"/>
              </a:ext>
            </a:extLst>
          </p:cNvPr>
          <p:cNvSpPr txBox="1"/>
          <p:nvPr/>
        </p:nvSpPr>
        <p:spPr>
          <a:xfrm>
            <a:off x="1764613" y="9373323"/>
            <a:ext cx="5129435" cy="369332"/>
          </a:xfrm>
          <a:prstGeom prst="rect">
            <a:avLst/>
          </a:prstGeom>
          <a:noFill/>
        </p:spPr>
        <p:txBody>
          <a:bodyPr wrap="square" rtlCol="0">
            <a:spAutoFit/>
          </a:bodyPr>
          <a:lstStyle/>
          <a:p>
            <a:r>
              <a:rPr lang="de-DE" b="1" dirty="0">
                <a:solidFill>
                  <a:schemeClr val="bg1"/>
                </a:solidFill>
                <a:effectLst>
                  <a:outerShdw blurRad="38100" dist="38100" dir="2700000" algn="tl">
                    <a:srgbClr val="000000">
                      <a:alpha val="43137"/>
                    </a:srgbClr>
                  </a:outerShdw>
                </a:effectLst>
                <a:latin typeface="Ink Free" panose="03080402000500000000" pitchFamily="66" charset="0"/>
              </a:rPr>
              <a:t>Lokale Aktionsgruppe Rhein-Wied 		</a:t>
            </a:r>
            <a:r>
              <a:rPr lang="de-DE" b="1" dirty="0">
                <a:solidFill>
                  <a:srgbClr val="5690AA"/>
                </a:solidFill>
                <a:effectLst>
                  <a:outerShdw blurRad="38100" dist="38100" dir="2700000" algn="tl">
                    <a:srgbClr val="000000">
                      <a:alpha val="43137"/>
                    </a:srgbClr>
                  </a:outerShdw>
                </a:effectLst>
                <a:latin typeface="Ink Free" panose="03080402000500000000" pitchFamily="66" charset="0"/>
              </a:rPr>
              <a:t>2</a:t>
            </a:r>
            <a:r>
              <a:rPr lang="de-DE" b="1" dirty="0">
                <a:solidFill>
                  <a:schemeClr val="bg1"/>
                </a:solidFill>
                <a:effectLst>
                  <a:outerShdw blurRad="38100" dist="38100" dir="2700000" algn="tl">
                    <a:srgbClr val="000000">
                      <a:alpha val="43137"/>
                    </a:srgbClr>
                  </a:outerShdw>
                </a:effectLst>
                <a:latin typeface="Ink Free" panose="03080402000500000000" pitchFamily="66" charset="0"/>
              </a:rPr>
              <a:t> </a:t>
            </a:r>
          </a:p>
        </p:txBody>
      </p:sp>
      <p:sp>
        <p:nvSpPr>
          <p:cNvPr id="30" name="Textfeld 29">
            <a:extLst>
              <a:ext uri="{FF2B5EF4-FFF2-40B4-BE49-F238E27FC236}">
                <a16:creationId xmlns:a16="http://schemas.microsoft.com/office/drawing/2014/main" id="{61EC4190-BE7B-4A53-9688-D586743862C5}"/>
              </a:ext>
            </a:extLst>
          </p:cNvPr>
          <p:cNvSpPr txBox="1"/>
          <p:nvPr/>
        </p:nvSpPr>
        <p:spPr>
          <a:xfrm>
            <a:off x="0" y="1421662"/>
            <a:ext cx="3187226" cy="1200329"/>
          </a:xfrm>
          <a:prstGeom prst="rect">
            <a:avLst/>
          </a:prstGeom>
          <a:noFill/>
          <a:ln>
            <a:noFill/>
          </a:ln>
        </p:spPr>
        <p:txBody>
          <a:bodyPr wrap="square" rtlCol="0">
            <a:spAutoFit/>
          </a:bodyPr>
          <a:lstStyle/>
          <a:p>
            <a:pPr algn="just">
              <a:spcAft>
                <a:spcPts val="600"/>
              </a:spcAft>
            </a:pPr>
            <a:r>
              <a:rPr lang="de-DE" sz="1200" dirty="0">
                <a:latin typeface="Candara" panose="020E0502030303020204" pitchFamily="34" charset="0"/>
              </a:rPr>
              <a:t>In unserer letzten Sitzung am 17.08.2022 wurde ein neuer Projektaufruf für Ehrenamtliche Bürgerprojekte beschlossen. Des Weiteren läuft momentan in der LAG ein letzter LEADER-Projektaufruf. Alle Informationen hier auf einen Blick! </a:t>
            </a:r>
          </a:p>
        </p:txBody>
      </p:sp>
      <p:sp>
        <p:nvSpPr>
          <p:cNvPr id="35" name="Textfeld 34">
            <a:extLst>
              <a:ext uri="{FF2B5EF4-FFF2-40B4-BE49-F238E27FC236}">
                <a16:creationId xmlns:a16="http://schemas.microsoft.com/office/drawing/2014/main" id="{71C7D912-9FEE-59D2-5B77-DE6C5DF2E488}"/>
              </a:ext>
            </a:extLst>
          </p:cNvPr>
          <p:cNvSpPr txBox="1"/>
          <p:nvPr/>
        </p:nvSpPr>
        <p:spPr>
          <a:xfrm>
            <a:off x="67630" y="2739452"/>
            <a:ext cx="3119596" cy="1692771"/>
          </a:xfrm>
          <a:prstGeom prst="rect">
            <a:avLst/>
          </a:prstGeom>
          <a:noFill/>
        </p:spPr>
        <p:txBody>
          <a:bodyPr wrap="square" rtlCol="0">
            <a:spAutoFit/>
          </a:bodyPr>
          <a:lstStyle/>
          <a:p>
            <a:r>
              <a:rPr lang="de-DE" sz="1600" b="1" dirty="0">
                <a:latin typeface="Candara" panose="020E0502030303020204" pitchFamily="34" charset="0"/>
              </a:rPr>
              <a:t>Ehrenamtliche Bürgerprojekte 2022 - 3.0</a:t>
            </a:r>
            <a:endParaRPr lang="de-DE" sz="1200" dirty="0">
              <a:effectLst/>
              <a:latin typeface="Candara" panose="020E0502030303020204" pitchFamily="34" charset="0"/>
              <a:ea typeface="Times New Roman" panose="02020603050405020304" pitchFamily="18" charset="0"/>
              <a:cs typeface="Times New Roman" panose="02020603050405020304" pitchFamily="18" charset="0"/>
            </a:endParaRPr>
          </a:p>
          <a:p>
            <a:pPr algn="just"/>
            <a:r>
              <a:rPr lang="de-DE" sz="1200" dirty="0">
                <a:effectLst/>
                <a:latin typeface="Candara" panose="020E0502030303020204" pitchFamily="34" charset="0"/>
                <a:ea typeface="Times New Roman" panose="02020603050405020304" pitchFamily="18" charset="0"/>
                <a:cs typeface="Times New Roman" panose="02020603050405020304" pitchFamily="18" charset="0"/>
              </a:rPr>
              <a:t>Vereine, ehrenamtliche Gruppen oder Initiativen erhalten bei erfolgreicher Bewerbung eine 100 %-Förderung bis maximal 2.000 € für ihr Projekt.  Alle geförderten Ideen müssen bis zum 31. März 2023 vollständig umgesetzt und abgerechnet </a:t>
            </a:r>
            <a:r>
              <a:rPr lang="de-DE" sz="1200" dirty="0">
                <a:latin typeface="Candara" panose="020E0502030303020204" pitchFamily="34" charset="0"/>
                <a:ea typeface="Times New Roman" panose="02020603050405020304" pitchFamily="18" charset="0"/>
                <a:cs typeface="Times New Roman" panose="02020603050405020304" pitchFamily="18" charset="0"/>
              </a:rPr>
              <a:t>sein. </a:t>
            </a:r>
            <a:endParaRPr lang="de-DE" sz="1150" dirty="0">
              <a:latin typeface="Candara" panose="020E0502030303020204" pitchFamily="34" charset="0"/>
            </a:endParaRPr>
          </a:p>
        </p:txBody>
      </p:sp>
      <p:sp>
        <p:nvSpPr>
          <p:cNvPr id="36" name="Rechteck 35">
            <a:extLst>
              <a:ext uri="{FF2B5EF4-FFF2-40B4-BE49-F238E27FC236}">
                <a16:creationId xmlns:a16="http://schemas.microsoft.com/office/drawing/2014/main" id="{76375D79-B4CB-4F15-E1FA-8A5BC8A5F820}"/>
              </a:ext>
            </a:extLst>
          </p:cNvPr>
          <p:cNvSpPr/>
          <p:nvPr/>
        </p:nvSpPr>
        <p:spPr>
          <a:xfrm>
            <a:off x="129963" y="4429023"/>
            <a:ext cx="2857003" cy="1445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endParaRPr lang="de-DE" sz="1150" b="1" dirty="0">
              <a:solidFill>
                <a:schemeClr val="tx1"/>
              </a:solidFill>
              <a:latin typeface="Candara" panose="020E0502030303020204" pitchFamily="34" charset="0"/>
            </a:endParaRPr>
          </a:p>
          <a:p>
            <a:r>
              <a:rPr lang="de-DE" sz="1200" b="1" dirty="0">
                <a:solidFill>
                  <a:schemeClr val="tx1"/>
                </a:solidFill>
                <a:latin typeface="Candara" panose="020E0502030303020204" pitchFamily="34" charset="0"/>
              </a:rPr>
              <a:t>Datum des Aufrufes:</a:t>
            </a:r>
            <a:r>
              <a:rPr lang="de-DE" sz="1200" dirty="0">
                <a:solidFill>
                  <a:schemeClr val="tx1"/>
                </a:solidFill>
                <a:latin typeface="Candara" panose="020E0502030303020204" pitchFamily="34" charset="0"/>
              </a:rPr>
              <a:t>. 18. August 2022</a:t>
            </a:r>
          </a:p>
          <a:p>
            <a:endParaRPr lang="de-DE" sz="1200" dirty="0">
              <a:solidFill>
                <a:schemeClr val="tx1"/>
              </a:solidFill>
              <a:latin typeface="Candara" panose="020E0502030303020204" pitchFamily="34" charset="0"/>
            </a:endParaRPr>
          </a:p>
          <a:p>
            <a:r>
              <a:rPr lang="de-DE" sz="1200" b="1" dirty="0">
                <a:solidFill>
                  <a:schemeClr val="tx1"/>
                </a:solidFill>
                <a:latin typeface="Candara" panose="020E0502030303020204" pitchFamily="34" charset="0"/>
              </a:rPr>
              <a:t>Stichtag: </a:t>
            </a:r>
            <a:r>
              <a:rPr lang="de-DE" sz="1200" dirty="0">
                <a:solidFill>
                  <a:schemeClr val="tx1"/>
                </a:solidFill>
                <a:latin typeface="Candara" panose="020E0502030303020204" pitchFamily="34" charset="0"/>
              </a:rPr>
              <a:t>19. September 2022 </a:t>
            </a:r>
          </a:p>
          <a:p>
            <a:endParaRPr lang="de-DE" sz="1200" dirty="0">
              <a:solidFill>
                <a:schemeClr val="tx1"/>
              </a:solidFill>
              <a:latin typeface="Candara" panose="020E0502030303020204" pitchFamily="34" charset="0"/>
            </a:endParaRPr>
          </a:p>
          <a:p>
            <a:r>
              <a:rPr lang="de-DE" sz="1200" b="1" dirty="0">
                <a:solidFill>
                  <a:schemeClr val="tx1"/>
                </a:solidFill>
                <a:latin typeface="Candara" panose="020E0502030303020204" pitchFamily="34" charset="0"/>
              </a:rPr>
              <a:t>Auswahltermin: </a:t>
            </a:r>
            <a:r>
              <a:rPr lang="de-DE" sz="1200" dirty="0">
                <a:solidFill>
                  <a:schemeClr val="tx1"/>
                </a:solidFill>
                <a:latin typeface="Candara" panose="020E0502030303020204" pitchFamily="34" charset="0"/>
              </a:rPr>
              <a:t>12. Oktober 2022</a:t>
            </a:r>
          </a:p>
          <a:p>
            <a:endParaRPr lang="de-DE" sz="1200" dirty="0">
              <a:solidFill>
                <a:schemeClr val="tx1"/>
              </a:solidFill>
              <a:latin typeface="Candara" panose="020E0502030303020204" pitchFamily="34" charset="0"/>
            </a:endParaRPr>
          </a:p>
          <a:p>
            <a:r>
              <a:rPr lang="de-DE" sz="1200" b="1" dirty="0">
                <a:solidFill>
                  <a:schemeClr val="tx1"/>
                </a:solidFill>
                <a:latin typeface="Candara" panose="020E0502030303020204" pitchFamily="34" charset="0"/>
              </a:rPr>
              <a:t>Budget für den Projektaufruf: </a:t>
            </a:r>
            <a:r>
              <a:rPr lang="de-DE" sz="1200" dirty="0">
                <a:solidFill>
                  <a:schemeClr val="tx1"/>
                </a:solidFill>
                <a:latin typeface="Candara" panose="020E0502030303020204" pitchFamily="34" charset="0"/>
              </a:rPr>
              <a:t>5.000 €</a:t>
            </a:r>
          </a:p>
        </p:txBody>
      </p:sp>
      <p:pic>
        <p:nvPicPr>
          <p:cNvPr id="38" name="Grafik 37" descr="Uhr mit einfarbiger Füllung">
            <a:extLst>
              <a:ext uri="{FF2B5EF4-FFF2-40B4-BE49-F238E27FC236}">
                <a16:creationId xmlns:a16="http://schemas.microsoft.com/office/drawing/2014/main" id="{524C250D-1279-4EE8-8C09-2D71A1006BE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26891" y="4887237"/>
            <a:ext cx="266007" cy="266007"/>
          </a:xfrm>
          <a:prstGeom prst="rect">
            <a:avLst/>
          </a:prstGeom>
        </p:spPr>
      </p:pic>
      <p:pic>
        <p:nvPicPr>
          <p:cNvPr id="40" name="Grafik 39" descr="Tageskalender mit einfarbiger Füllung">
            <a:extLst>
              <a:ext uri="{FF2B5EF4-FFF2-40B4-BE49-F238E27FC236}">
                <a16:creationId xmlns:a16="http://schemas.microsoft.com/office/drawing/2014/main" id="{B4E23438-B477-4F07-5A88-C93CAD18190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47394" y="4505913"/>
            <a:ext cx="317613" cy="317613"/>
          </a:xfrm>
          <a:prstGeom prst="rect">
            <a:avLst/>
          </a:prstGeom>
        </p:spPr>
      </p:pic>
      <p:pic>
        <p:nvPicPr>
          <p:cNvPr id="41" name="Grafik 40" descr="Münzen">
            <a:extLst>
              <a:ext uri="{FF2B5EF4-FFF2-40B4-BE49-F238E27FC236}">
                <a16:creationId xmlns:a16="http://schemas.microsoft.com/office/drawing/2014/main" id="{2D59D222-7C9F-E092-C06F-A047A58AC677}"/>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827798" y="5550596"/>
            <a:ext cx="317613" cy="317613"/>
          </a:xfrm>
          <a:prstGeom prst="rect">
            <a:avLst/>
          </a:prstGeom>
        </p:spPr>
      </p:pic>
      <p:pic>
        <p:nvPicPr>
          <p:cNvPr id="32" name="Grafik 31">
            <a:extLst>
              <a:ext uri="{FF2B5EF4-FFF2-40B4-BE49-F238E27FC236}">
                <a16:creationId xmlns:a16="http://schemas.microsoft.com/office/drawing/2014/main" id="{7BFA4F9A-8F78-6FFB-6F42-AC5115DD786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7597" b="17404"/>
          <a:stretch/>
        </p:blipFill>
        <p:spPr>
          <a:xfrm>
            <a:off x="-16192" y="5939135"/>
            <a:ext cx="2045665" cy="1150683"/>
          </a:xfrm>
          <a:prstGeom prst="rect">
            <a:avLst/>
          </a:prstGeom>
          <a:ln>
            <a:noFill/>
          </a:ln>
          <a:effectLst>
            <a:outerShdw blurRad="292100" dist="139700" dir="2700000" algn="tl" rotWithShape="0">
              <a:srgbClr val="333333">
                <a:alpha val="65000"/>
              </a:srgbClr>
            </a:outerShdw>
          </a:effectLst>
        </p:spPr>
      </p:pic>
      <p:pic>
        <p:nvPicPr>
          <p:cNvPr id="33" name="Bild 1">
            <a:extLst>
              <a:ext uri="{FF2B5EF4-FFF2-40B4-BE49-F238E27FC236}">
                <a16:creationId xmlns:a16="http://schemas.microsoft.com/office/drawing/2014/main" id="{143CB793-216C-7079-CE46-E56B469E1C2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bwMode="auto">
          <a:xfrm>
            <a:off x="976903" y="7857680"/>
            <a:ext cx="1930941" cy="1086158"/>
          </a:xfrm>
          <a:prstGeom prst="rect">
            <a:avLst/>
          </a:prstGeom>
          <a:ln>
            <a:noFill/>
          </a:ln>
          <a:effectLst>
            <a:outerShdw blurRad="292100" dist="139700" dir="2700000" algn="tl" rotWithShape="0">
              <a:srgbClr val="333333">
                <a:alpha val="65000"/>
              </a:srgbClr>
            </a:outerShdw>
          </a:effectLst>
        </p:spPr>
      </p:pic>
      <p:pic>
        <p:nvPicPr>
          <p:cNvPr id="4" name="Grafik 3" descr="Ein Bild, das draußen, Himmel, Gras enthält.&#10;&#10;Automatisch generierte Beschreibung">
            <a:extLst>
              <a:ext uri="{FF2B5EF4-FFF2-40B4-BE49-F238E27FC236}">
                <a16:creationId xmlns:a16="http://schemas.microsoft.com/office/drawing/2014/main" id="{387C4A05-AD4A-631C-296E-9B312F40365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55793" y="6378728"/>
            <a:ext cx="1109214" cy="1478952"/>
          </a:xfrm>
          <a:prstGeom prst="rect">
            <a:avLst/>
          </a:prstGeom>
          <a:ln>
            <a:noFill/>
          </a:ln>
          <a:effectLst>
            <a:outerShdw blurRad="292100" dist="139700" dir="2700000" algn="tl" rotWithShape="0">
              <a:srgbClr val="333333">
                <a:alpha val="65000"/>
              </a:srgbClr>
            </a:outerShdw>
          </a:effectLst>
        </p:spPr>
      </p:pic>
      <p:pic>
        <p:nvPicPr>
          <p:cNvPr id="6" name="Grafik 5" descr="Ein Bild, das Baum, draußen, Himmel, Person enthält.&#10;&#10;Automatisch generierte Beschreibung">
            <a:extLst>
              <a:ext uri="{FF2B5EF4-FFF2-40B4-BE49-F238E27FC236}">
                <a16:creationId xmlns:a16="http://schemas.microsoft.com/office/drawing/2014/main" id="{4DDEA56A-967C-84FA-974F-54B538DFC55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9622" y="7011865"/>
            <a:ext cx="1375955" cy="1031966"/>
          </a:xfrm>
          <a:prstGeom prst="rect">
            <a:avLst/>
          </a:prstGeom>
          <a:ln>
            <a:noFill/>
          </a:ln>
          <a:effectLst>
            <a:outerShdw blurRad="292100" dist="139700" dir="2700000" algn="tl" rotWithShape="0">
              <a:srgbClr val="333333">
                <a:alpha val="65000"/>
              </a:srgbClr>
            </a:outerShdw>
          </a:effectLst>
        </p:spPr>
      </p:pic>
      <p:sp>
        <p:nvSpPr>
          <p:cNvPr id="39" name="Rechteck 38">
            <a:extLst>
              <a:ext uri="{FF2B5EF4-FFF2-40B4-BE49-F238E27FC236}">
                <a16:creationId xmlns:a16="http://schemas.microsoft.com/office/drawing/2014/main" id="{66C5F656-ECF5-33DD-E937-A817794E39AA}"/>
              </a:ext>
            </a:extLst>
          </p:cNvPr>
          <p:cNvSpPr/>
          <p:nvPr/>
        </p:nvSpPr>
        <p:spPr>
          <a:xfrm>
            <a:off x="3689249" y="663493"/>
            <a:ext cx="3178878" cy="626162"/>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Candara" panose="020E0502030303020204" pitchFamily="34" charset="0"/>
              </a:rPr>
              <a:t>Landwirtschaft </a:t>
            </a:r>
            <a:r>
              <a:rPr lang="en-US" b="1" dirty="0" err="1">
                <a:latin typeface="Candara" panose="020E0502030303020204" pitchFamily="34" charset="0"/>
              </a:rPr>
              <a:t>ein</a:t>
            </a:r>
            <a:r>
              <a:rPr lang="en-US" b="1" dirty="0">
                <a:latin typeface="Candara" panose="020E0502030303020204" pitchFamily="34" charset="0"/>
              </a:rPr>
              <a:t> </a:t>
            </a:r>
            <a:r>
              <a:rPr lang="en-US" b="1" dirty="0" err="1">
                <a:latin typeface="Candara" panose="020E0502030303020204" pitchFamily="34" charset="0"/>
              </a:rPr>
              <a:t>Gesicht</a:t>
            </a:r>
            <a:r>
              <a:rPr lang="en-US" b="1" dirty="0">
                <a:latin typeface="Candara" panose="020E0502030303020204" pitchFamily="34" charset="0"/>
              </a:rPr>
              <a:t> </a:t>
            </a:r>
            <a:r>
              <a:rPr lang="en-US" b="1" dirty="0" err="1">
                <a:latin typeface="Candara" panose="020E0502030303020204" pitchFamily="34" charset="0"/>
              </a:rPr>
              <a:t>geben</a:t>
            </a:r>
            <a:endParaRPr lang="en-US" b="1" dirty="0">
              <a:latin typeface="Candara" panose="020E0502030303020204" pitchFamily="34" charset="0"/>
            </a:endParaRPr>
          </a:p>
        </p:txBody>
      </p:sp>
      <p:sp>
        <p:nvSpPr>
          <p:cNvPr id="2" name="Textfeld 1">
            <a:extLst>
              <a:ext uri="{FF2B5EF4-FFF2-40B4-BE49-F238E27FC236}">
                <a16:creationId xmlns:a16="http://schemas.microsoft.com/office/drawing/2014/main" id="{6B976C01-B807-C728-D3C6-B5DEFCAB02AE}"/>
              </a:ext>
            </a:extLst>
          </p:cNvPr>
          <p:cNvSpPr txBox="1"/>
          <p:nvPr/>
        </p:nvSpPr>
        <p:spPr>
          <a:xfrm>
            <a:off x="3697924" y="1280272"/>
            <a:ext cx="3049643" cy="8356134"/>
          </a:xfrm>
          <a:prstGeom prst="rect">
            <a:avLst/>
          </a:prstGeom>
          <a:noFill/>
        </p:spPr>
        <p:txBody>
          <a:bodyPr wrap="square" rtlCol="0">
            <a:spAutoFit/>
          </a:bodyPr>
          <a:lstStyle/>
          <a:p>
            <a:pPr algn="just"/>
            <a:r>
              <a:rPr lang="de-DE" sz="1200" dirty="0">
                <a:latin typeface="Candara" panose="020E0502030303020204" pitchFamily="34" charset="0"/>
              </a:rPr>
              <a:t>Das Kooperationsprojekt mit den Raiffeisen Region und LAG Westerwald Sieg geht voran! </a:t>
            </a:r>
          </a:p>
          <a:p>
            <a:pPr algn="just"/>
            <a:endParaRPr lang="de-DE" sz="1200" dirty="0">
              <a:latin typeface="Candara" panose="020E0502030303020204" pitchFamily="34" charset="0"/>
            </a:endParaRPr>
          </a:p>
          <a:p>
            <a:pPr algn="just"/>
            <a:r>
              <a:rPr lang="de-DE" sz="1200" dirty="0">
                <a:latin typeface="Candara" panose="020E0502030303020204" pitchFamily="34" charset="0"/>
              </a:rPr>
              <a:t>Unter dem Motto </a:t>
            </a:r>
            <a:r>
              <a:rPr lang="de-DE" sz="1200" b="1" dirty="0">
                <a:latin typeface="Candara" panose="020E0502030303020204" pitchFamily="34" charset="0"/>
              </a:rPr>
              <a:t>„Landwirtschaft, die Werte schafft. Regional hingeschaut“ </a:t>
            </a:r>
            <a:r>
              <a:rPr lang="de-DE" sz="1200" dirty="0">
                <a:latin typeface="Candara" panose="020E0502030303020204" pitchFamily="34" charset="0"/>
              </a:rPr>
              <a:t>ist am 18. Juli 2022 am Dorftreff Werkhausen die Kampagne gestartet, mit dem Ziel, die Bedeutung der Landwirtschaft stärker in die Öffentlichkeit zu bringen. </a:t>
            </a:r>
          </a:p>
          <a:p>
            <a:pPr algn="just"/>
            <a:endParaRPr lang="de-DE" sz="1200" dirty="0">
              <a:latin typeface="Candara" panose="020E0502030303020204" pitchFamily="34" charset="0"/>
            </a:endParaRPr>
          </a:p>
          <a:p>
            <a:pPr algn="just"/>
            <a:endParaRPr lang="de-DE" sz="1200" dirty="0">
              <a:latin typeface="Candara" panose="020E0502030303020204" pitchFamily="34" charset="0"/>
            </a:endParaRPr>
          </a:p>
          <a:p>
            <a:pPr algn="just"/>
            <a:endParaRPr lang="de-DE" sz="1200" dirty="0">
              <a:latin typeface="Candara" panose="020E0502030303020204" pitchFamily="34" charset="0"/>
            </a:endParaRPr>
          </a:p>
          <a:p>
            <a:pPr algn="just"/>
            <a:endParaRPr lang="de-DE" sz="1200" dirty="0">
              <a:latin typeface="Candara" panose="020E0502030303020204" pitchFamily="34" charset="0"/>
            </a:endParaRPr>
          </a:p>
          <a:p>
            <a:pPr algn="just"/>
            <a:endParaRPr lang="de-DE" sz="1200" dirty="0">
              <a:latin typeface="Candara" panose="020E0502030303020204" pitchFamily="34" charset="0"/>
            </a:endParaRPr>
          </a:p>
          <a:p>
            <a:pPr algn="just"/>
            <a:endParaRPr lang="de-DE" sz="1200" dirty="0">
              <a:latin typeface="Candara" panose="020E0502030303020204" pitchFamily="34" charset="0"/>
            </a:endParaRPr>
          </a:p>
          <a:p>
            <a:pPr algn="just"/>
            <a:endParaRPr lang="de-DE" sz="1200" dirty="0">
              <a:latin typeface="Candara" panose="020E0502030303020204" pitchFamily="34" charset="0"/>
            </a:endParaRPr>
          </a:p>
          <a:p>
            <a:pPr algn="just"/>
            <a:r>
              <a:rPr lang="de-DE" sz="1200" dirty="0">
                <a:latin typeface="Candara" panose="020E0502030303020204" pitchFamily="34" charset="0"/>
              </a:rPr>
              <a:t>Zudem soll das Projekt den landwirtschaftlichen Alltag allen Bürger*innen der Region näher bringen und „ein stärkeres Bewusstsein für landwirtschaftliche Themen in der Region schaffen.“ – so Mitorganisator Mario </a:t>
            </a:r>
            <a:r>
              <a:rPr lang="de-DE" sz="1200" dirty="0" err="1">
                <a:latin typeface="Candara" panose="020E0502030303020204" pitchFamily="34" charset="0"/>
              </a:rPr>
              <a:t>Orfgen</a:t>
            </a:r>
            <a:endParaRPr lang="de-DE" sz="1200" dirty="0">
              <a:latin typeface="Candara" panose="020E0502030303020204" pitchFamily="34" charset="0"/>
            </a:endParaRPr>
          </a:p>
          <a:p>
            <a:pPr algn="just"/>
            <a:endParaRPr lang="de-DE" sz="1200" dirty="0">
              <a:latin typeface="Candara" panose="020E0502030303020204" pitchFamily="34" charset="0"/>
            </a:endParaRPr>
          </a:p>
          <a:p>
            <a:pPr algn="just"/>
            <a:endParaRPr lang="de-DE" sz="1200" dirty="0">
              <a:latin typeface="Candara" panose="020E0502030303020204" pitchFamily="34" charset="0"/>
            </a:endParaRPr>
          </a:p>
          <a:p>
            <a:pPr algn="just"/>
            <a:endParaRPr lang="de-DE" sz="1200" dirty="0">
              <a:latin typeface="Candara" panose="020E0502030303020204" pitchFamily="34" charset="0"/>
            </a:endParaRPr>
          </a:p>
          <a:p>
            <a:pPr algn="just"/>
            <a:endParaRPr lang="de-DE" sz="1200" dirty="0">
              <a:latin typeface="Candara" panose="020E0502030303020204" pitchFamily="34" charset="0"/>
            </a:endParaRPr>
          </a:p>
          <a:p>
            <a:pPr algn="just"/>
            <a:endParaRPr lang="de-DE" sz="1200" dirty="0">
              <a:latin typeface="Candara" panose="020E0502030303020204" pitchFamily="34" charset="0"/>
            </a:endParaRPr>
          </a:p>
          <a:p>
            <a:pPr algn="just"/>
            <a:endParaRPr lang="de-DE" sz="1200" dirty="0">
              <a:latin typeface="Candara" panose="020E0502030303020204" pitchFamily="34" charset="0"/>
            </a:endParaRPr>
          </a:p>
          <a:p>
            <a:pPr algn="just"/>
            <a:endParaRPr lang="de-DE" sz="1200" dirty="0">
              <a:latin typeface="Candara" panose="020E0502030303020204" pitchFamily="34" charset="0"/>
            </a:endParaRPr>
          </a:p>
          <a:p>
            <a:pPr algn="just"/>
            <a:endParaRPr lang="de-DE" sz="1200" dirty="0">
              <a:latin typeface="Candara" panose="020E0502030303020204" pitchFamily="34" charset="0"/>
            </a:endParaRPr>
          </a:p>
          <a:p>
            <a:pPr algn="just"/>
            <a:endParaRPr lang="de-DE" sz="1200" dirty="0">
              <a:latin typeface="Candara" panose="020E0502030303020204" pitchFamily="34" charset="0"/>
            </a:endParaRPr>
          </a:p>
          <a:p>
            <a:pPr algn="just"/>
            <a:endParaRPr lang="de-DE" sz="1200" dirty="0">
              <a:latin typeface="Candara" panose="020E0502030303020204" pitchFamily="34" charset="0"/>
            </a:endParaRPr>
          </a:p>
          <a:p>
            <a:pPr algn="just"/>
            <a:endParaRPr lang="de-DE" sz="1200" dirty="0">
              <a:latin typeface="Candara" panose="020E0502030303020204" pitchFamily="34" charset="0"/>
            </a:endParaRPr>
          </a:p>
          <a:p>
            <a:pPr algn="just"/>
            <a:r>
              <a:rPr lang="de-DE" sz="900" i="1" dirty="0">
                <a:latin typeface="Candara" panose="020E0502030303020204" pitchFamily="34" charset="0"/>
              </a:rPr>
              <a:t>Bildnachweis: Landwirtschaft ein Gesicht geben</a:t>
            </a:r>
          </a:p>
          <a:p>
            <a:pPr algn="just"/>
            <a:endParaRPr lang="de-DE" sz="1200" dirty="0">
              <a:latin typeface="Candara" panose="020E0502030303020204" pitchFamily="34" charset="0"/>
            </a:endParaRPr>
          </a:p>
          <a:p>
            <a:pPr algn="just"/>
            <a:r>
              <a:rPr lang="de-DE" sz="1200" dirty="0">
                <a:latin typeface="Candara" panose="020E0502030303020204" pitchFamily="34" charset="0"/>
              </a:rPr>
              <a:t>Mehr Informationen über das Projekt erhalten Sie auf der Webseite </a:t>
            </a:r>
            <a:r>
              <a:rPr lang="de-DE" sz="1200" dirty="0">
                <a:latin typeface="Candara" panose="020E0502030303020204" pitchFamily="34" charset="0"/>
                <a:hlinkClick r:id="rId14"/>
              </a:rPr>
              <a:t>www.landwirtschaft-die-werte-schafft.de</a:t>
            </a:r>
            <a:r>
              <a:rPr lang="de-DE" sz="1200" dirty="0">
                <a:latin typeface="Candara" panose="020E0502030303020204" pitchFamily="34" charset="0"/>
              </a:rPr>
              <a:t> </a:t>
            </a:r>
          </a:p>
          <a:p>
            <a:pPr algn="just"/>
            <a:r>
              <a:rPr lang="de-DE" sz="1200" dirty="0">
                <a:latin typeface="Candara" panose="020E0502030303020204" pitchFamily="34" charset="0"/>
              </a:rPr>
              <a:t>Dort kann man sich direkt an den Netzwerk anmelden und sich informieren über Schulungen oder Veranstaltungen. </a:t>
            </a:r>
          </a:p>
          <a:p>
            <a:pPr algn="just"/>
            <a:endParaRPr lang="de-DE" sz="1200" dirty="0">
              <a:latin typeface="Candara" panose="020E0502030303020204" pitchFamily="34" charset="0"/>
            </a:endParaRPr>
          </a:p>
          <a:p>
            <a:pPr algn="just"/>
            <a:endParaRPr lang="de-DE" sz="1200" dirty="0">
              <a:latin typeface="Candara" panose="020E0502030303020204" pitchFamily="34" charset="0"/>
            </a:endParaRPr>
          </a:p>
          <a:p>
            <a:pPr algn="just"/>
            <a:r>
              <a:rPr lang="de-DE" sz="1200" dirty="0">
                <a:latin typeface="Candara" panose="020E0502030303020204" pitchFamily="34" charset="0"/>
              </a:rPr>
              <a:t> </a:t>
            </a:r>
          </a:p>
        </p:txBody>
      </p:sp>
      <p:pic>
        <p:nvPicPr>
          <p:cNvPr id="7" name="Grafik 6">
            <a:extLst>
              <a:ext uri="{FF2B5EF4-FFF2-40B4-BE49-F238E27FC236}">
                <a16:creationId xmlns:a16="http://schemas.microsoft.com/office/drawing/2014/main" id="{3B3F3B86-5633-976D-C38C-DC44AEE87E2A}"/>
              </a:ext>
            </a:extLst>
          </p:cNvPr>
          <p:cNvPicPr>
            <a:picLocks noChangeAspect="1"/>
          </p:cNvPicPr>
          <p:nvPr/>
        </p:nvPicPr>
        <p:blipFill rotWithShape="1">
          <a:blip r:embed="rId15"/>
          <a:srcRect l="36712" t="6556" r="51082" b="83516"/>
          <a:stretch/>
        </p:blipFill>
        <p:spPr>
          <a:xfrm>
            <a:off x="3850344" y="3381564"/>
            <a:ext cx="2687117" cy="819637"/>
          </a:xfrm>
          <a:prstGeom prst="rect">
            <a:avLst/>
          </a:prstGeom>
        </p:spPr>
      </p:pic>
      <p:pic>
        <p:nvPicPr>
          <p:cNvPr id="5" name="Grafik 4" descr="Ein Bild, das draußen, Baum, Gras, Himmel enthält.&#10;&#10;Automatisch generierte Beschreibung">
            <a:extLst>
              <a:ext uri="{FF2B5EF4-FFF2-40B4-BE49-F238E27FC236}">
                <a16:creationId xmlns:a16="http://schemas.microsoft.com/office/drawing/2014/main" id="{783F4A18-E336-976A-F708-8DAB838EA15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782005" y="5771360"/>
            <a:ext cx="2919867" cy="1642912"/>
          </a:xfrm>
          <a:prstGeom prst="rect">
            <a:avLst/>
          </a:prstGeom>
        </p:spPr>
      </p:pic>
      <p:sp>
        <p:nvSpPr>
          <p:cNvPr id="3" name="Textfeld 2">
            <a:extLst>
              <a:ext uri="{FF2B5EF4-FFF2-40B4-BE49-F238E27FC236}">
                <a16:creationId xmlns:a16="http://schemas.microsoft.com/office/drawing/2014/main" id="{C9040EF0-1D91-957D-C611-4654A18A0BE2}"/>
              </a:ext>
            </a:extLst>
          </p:cNvPr>
          <p:cNvSpPr txBox="1"/>
          <p:nvPr/>
        </p:nvSpPr>
        <p:spPr>
          <a:xfrm>
            <a:off x="114917" y="9003413"/>
            <a:ext cx="3086023" cy="230832"/>
          </a:xfrm>
          <a:prstGeom prst="rect">
            <a:avLst/>
          </a:prstGeom>
          <a:noFill/>
        </p:spPr>
        <p:txBody>
          <a:bodyPr wrap="square" rtlCol="0">
            <a:spAutoFit/>
          </a:bodyPr>
          <a:lstStyle/>
          <a:p>
            <a:r>
              <a:rPr lang="de-DE" sz="900" i="1" dirty="0">
                <a:latin typeface="Candara" panose="020E0502030303020204" pitchFamily="34" charset="0"/>
              </a:rPr>
              <a:t>Bereits umgesetzte  Ehrenamtliche Bürgerprojekte in der LAG </a:t>
            </a:r>
          </a:p>
        </p:txBody>
      </p:sp>
    </p:spTree>
    <p:extLst>
      <p:ext uri="{BB962C8B-B14F-4D97-AF65-F5344CB8AC3E}">
        <p14:creationId xmlns:p14="http://schemas.microsoft.com/office/powerpoint/2010/main" val="4188486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hteck 22"/>
          <p:cNvSpPr/>
          <p:nvPr/>
        </p:nvSpPr>
        <p:spPr>
          <a:xfrm>
            <a:off x="0" y="9245980"/>
            <a:ext cx="6858000" cy="664239"/>
          </a:xfrm>
          <a:prstGeom prst="rect">
            <a:avLst/>
          </a:prstGeom>
          <a:gradFill flip="none" rotWithShape="1">
            <a:gsLst>
              <a:gs pos="0">
                <a:srgbClr val="5F93AA">
                  <a:shade val="30000"/>
                  <a:satMod val="115000"/>
                </a:srgbClr>
              </a:gs>
              <a:gs pos="50000">
                <a:srgbClr val="5F93AA">
                  <a:shade val="67500"/>
                  <a:satMod val="115000"/>
                </a:srgbClr>
              </a:gs>
              <a:gs pos="100000">
                <a:srgbClr val="5F93AA">
                  <a:shade val="100000"/>
                  <a:satMod val="115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Calibri" panose="020F0502020204030204" pitchFamily="34" charset="0"/>
            </a:endParaRPr>
          </a:p>
        </p:txBody>
      </p:sp>
      <p:sp>
        <p:nvSpPr>
          <p:cNvPr id="54" name="Ellipse 53">
            <a:extLst>
              <a:ext uri="{FF2B5EF4-FFF2-40B4-BE49-F238E27FC236}">
                <a16:creationId xmlns:a16="http://schemas.microsoft.com/office/drawing/2014/main" id="{853F5888-2637-4831-8644-A851E4B2AE97}"/>
              </a:ext>
            </a:extLst>
          </p:cNvPr>
          <p:cNvSpPr/>
          <p:nvPr/>
        </p:nvSpPr>
        <p:spPr>
          <a:xfrm>
            <a:off x="6274462" y="9082916"/>
            <a:ext cx="1065476" cy="981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p:cNvSpPr/>
          <p:nvPr/>
        </p:nvSpPr>
        <p:spPr>
          <a:xfrm>
            <a:off x="0" y="-2077"/>
            <a:ext cx="5494790" cy="626162"/>
          </a:xfrm>
          <a:prstGeom prst="rect">
            <a:avLst/>
          </a:prstGeom>
          <a:gradFill flip="none" rotWithShape="1">
            <a:gsLst>
              <a:gs pos="0">
                <a:srgbClr val="5F93AA">
                  <a:shade val="30000"/>
                  <a:satMod val="115000"/>
                </a:srgbClr>
              </a:gs>
              <a:gs pos="50000">
                <a:srgbClr val="5F93AA">
                  <a:shade val="67500"/>
                  <a:satMod val="115000"/>
                </a:srgbClr>
              </a:gs>
              <a:gs pos="100000">
                <a:srgbClr val="5F93AA">
                  <a:shade val="100000"/>
                  <a:satMod val="115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Calibri" panose="020F0502020204030204" pitchFamily="34" charset="0"/>
            </a:endParaRPr>
          </a:p>
        </p:txBody>
      </p:sp>
      <p:sp>
        <p:nvSpPr>
          <p:cNvPr id="29" name="Ellipse 28">
            <a:extLst>
              <a:ext uri="{FF2B5EF4-FFF2-40B4-BE49-F238E27FC236}">
                <a16:creationId xmlns:a16="http://schemas.microsoft.com/office/drawing/2014/main" id="{B12468E3-0001-4A47-BD6C-0E2EFD9C68C3}"/>
              </a:ext>
            </a:extLst>
          </p:cNvPr>
          <p:cNvSpPr/>
          <p:nvPr/>
        </p:nvSpPr>
        <p:spPr>
          <a:xfrm>
            <a:off x="5058808" y="-178298"/>
            <a:ext cx="1065476" cy="981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p:cNvSpPr txBox="1"/>
          <p:nvPr/>
        </p:nvSpPr>
        <p:spPr>
          <a:xfrm>
            <a:off x="4231" y="143387"/>
            <a:ext cx="2513501" cy="369332"/>
          </a:xfrm>
          <a:prstGeom prst="rect">
            <a:avLst/>
          </a:prstGeom>
          <a:noFill/>
        </p:spPr>
        <p:txBody>
          <a:bodyPr wrap="square" rtlCol="0">
            <a:spAutoFit/>
          </a:bodyPr>
          <a:lstStyle/>
          <a:p>
            <a:pPr algn="r"/>
            <a:r>
              <a:rPr lang="de-DE" b="1" dirty="0">
                <a:solidFill>
                  <a:schemeClr val="bg1"/>
                </a:solidFill>
                <a:effectLst>
                  <a:outerShdw blurRad="38100" dist="38100" dir="2700000" algn="tl">
                    <a:srgbClr val="000000">
                      <a:alpha val="43137"/>
                    </a:srgbClr>
                  </a:outerShdw>
                </a:effectLst>
                <a:latin typeface="Ink Free" panose="03080402000500000000" pitchFamily="66" charset="0"/>
              </a:rPr>
              <a:t>Newsletter 16 | 2022</a:t>
            </a:r>
            <a:endParaRPr lang="de-DE" i="1" dirty="0">
              <a:solidFill>
                <a:schemeClr val="bg1"/>
              </a:solidFill>
              <a:effectLst>
                <a:outerShdw blurRad="38100" dist="38100" dir="2700000" algn="tl">
                  <a:srgbClr val="000000">
                    <a:alpha val="43137"/>
                  </a:srgbClr>
                </a:outerShdw>
              </a:effectLst>
              <a:latin typeface="Ink Free" panose="03080402000500000000" pitchFamily="66" charset="0"/>
            </a:endParaRPr>
          </a:p>
        </p:txBody>
      </p:sp>
      <p:pic>
        <p:nvPicPr>
          <p:cNvPr id="27" name="Grafik 26">
            <a:extLst>
              <a:ext uri="{FF2B5EF4-FFF2-40B4-BE49-F238E27FC236}">
                <a16:creationId xmlns:a16="http://schemas.microsoft.com/office/drawing/2014/main" id="{0A4AAD46-0154-42C4-9817-3B54E01C47E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131642" y="54645"/>
            <a:ext cx="1675558" cy="512719"/>
          </a:xfrm>
          <a:prstGeom prst="rect">
            <a:avLst/>
          </a:prstGeom>
        </p:spPr>
      </p:pic>
      <p:sp>
        <p:nvSpPr>
          <p:cNvPr id="22" name="Ellipse 21">
            <a:extLst>
              <a:ext uri="{FF2B5EF4-FFF2-40B4-BE49-F238E27FC236}">
                <a16:creationId xmlns:a16="http://schemas.microsoft.com/office/drawing/2014/main" id="{9A077F54-C80C-4034-9E6E-60DC88E9FCAE}"/>
              </a:ext>
            </a:extLst>
          </p:cNvPr>
          <p:cNvSpPr/>
          <p:nvPr/>
        </p:nvSpPr>
        <p:spPr>
          <a:xfrm>
            <a:off x="2369824" y="643536"/>
            <a:ext cx="1065476" cy="981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a:extLst>
              <a:ext uri="{FF2B5EF4-FFF2-40B4-BE49-F238E27FC236}">
                <a16:creationId xmlns:a16="http://schemas.microsoft.com/office/drawing/2014/main" id="{F8C20C6B-6C8C-4B4F-8B2B-3EB1B8803D33}"/>
              </a:ext>
            </a:extLst>
          </p:cNvPr>
          <p:cNvSpPr/>
          <p:nvPr/>
        </p:nvSpPr>
        <p:spPr>
          <a:xfrm>
            <a:off x="0" y="667342"/>
            <a:ext cx="6858000" cy="626163"/>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b="1" dirty="0">
              <a:latin typeface="Candara" panose="020E0502030303020204" pitchFamily="34" charset="0"/>
            </a:endParaRPr>
          </a:p>
          <a:p>
            <a:r>
              <a:rPr lang="de-DE" b="1" dirty="0">
                <a:latin typeface="Candara" panose="020E0502030303020204" pitchFamily="34" charset="0"/>
              </a:rPr>
              <a:t>Das Regionalforum 2022</a:t>
            </a:r>
          </a:p>
          <a:p>
            <a:endParaRPr lang="de-DE" b="1" dirty="0">
              <a:latin typeface="Candara" panose="020E0502030303020204" pitchFamily="34" charset="0"/>
            </a:endParaRPr>
          </a:p>
        </p:txBody>
      </p:sp>
      <p:sp>
        <p:nvSpPr>
          <p:cNvPr id="24" name="Rechteck 23">
            <a:extLst>
              <a:ext uri="{FF2B5EF4-FFF2-40B4-BE49-F238E27FC236}">
                <a16:creationId xmlns:a16="http://schemas.microsoft.com/office/drawing/2014/main" id="{D09B678C-0190-40B9-A70C-850AD8ED3A64}"/>
              </a:ext>
            </a:extLst>
          </p:cNvPr>
          <p:cNvSpPr/>
          <p:nvPr/>
        </p:nvSpPr>
        <p:spPr>
          <a:xfrm>
            <a:off x="6473190" y="8814358"/>
            <a:ext cx="426720" cy="276999"/>
          </a:xfrm>
          <a:prstGeom prst="rect">
            <a:avLst/>
          </a:prstGeom>
        </p:spPr>
        <p:txBody>
          <a:bodyPr wrap="none">
            <a:spAutoFit/>
          </a:bodyPr>
          <a:lstStyle/>
          <a:p>
            <a:r>
              <a:rPr lang="de-DE" sz="1200" b="1">
                <a:solidFill>
                  <a:srgbClr val="FFFFFF"/>
                </a:solidFill>
                <a:latin typeface="Candara" panose="020E0502030303020204" pitchFamily="34" charset="0"/>
              </a:rPr>
              <a:t>(10)</a:t>
            </a:r>
            <a:endParaRPr lang="de-DE" sz="1200"/>
          </a:p>
        </p:txBody>
      </p:sp>
      <p:sp>
        <p:nvSpPr>
          <p:cNvPr id="31" name="Rechteck 30">
            <a:extLst>
              <a:ext uri="{FF2B5EF4-FFF2-40B4-BE49-F238E27FC236}">
                <a16:creationId xmlns:a16="http://schemas.microsoft.com/office/drawing/2014/main" id="{1473201F-98A5-4EB1-A385-4DD42E328F59}"/>
              </a:ext>
            </a:extLst>
          </p:cNvPr>
          <p:cNvSpPr/>
          <p:nvPr/>
        </p:nvSpPr>
        <p:spPr>
          <a:xfrm>
            <a:off x="6381179" y="3133425"/>
            <a:ext cx="377026" cy="276999"/>
          </a:xfrm>
          <a:prstGeom prst="rect">
            <a:avLst/>
          </a:prstGeom>
        </p:spPr>
        <p:txBody>
          <a:bodyPr wrap="none">
            <a:spAutoFit/>
          </a:bodyPr>
          <a:lstStyle/>
          <a:p>
            <a:r>
              <a:rPr lang="de-DE" sz="1200" b="1">
                <a:solidFill>
                  <a:srgbClr val="FFFFFF"/>
                </a:solidFill>
                <a:latin typeface="Candara" panose="020E0502030303020204" pitchFamily="34" charset="0"/>
              </a:rPr>
              <a:t>(4)</a:t>
            </a:r>
            <a:endParaRPr lang="de-DE" sz="1200"/>
          </a:p>
        </p:txBody>
      </p:sp>
      <p:sp>
        <p:nvSpPr>
          <p:cNvPr id="25" name="Textfeld 24">
            <a:extLst>
              <a:ext uri="{FF2B5EF4-FFF2-40B4-BE49-F238E27FC236}">
                <a16:creationId xmlns:a16="http://schemas.microsoft.com/office/drawing/2014/main" id="{4B23D552-48D5-4129-AD97-ABA01231C709}"/>
              </a:ext>
            </a:extLst>
          </p:cNvPr>
          <p:cNvSpPr txBox="1"/>
          <p:nvPr/>
        </p:nvSpPr>
        <p:spPr>
          <a:xfrm>
            <a:off x="0" y="1372723"/>
            <a:ext cx="6728754" cy="4091889"/>
          </a:xfrm>
          <a:prstGeom prst="rect">
            <a:avLst/>
          </a:prstGeom>
          <a:noFill/>
        </p:spPr>
        <p:txBody>
          <a:bodyPr wrap="square" rtlCol="0">
            <a:spAutoFit/>
          </a:bodyPr>
          <a:lstStyle/>
          <a:p>
            <a:pPr algn="just">
              <a:lnSpc>
                <a:spcPct val="107000"/>
              </a:lnSpc>
              <a:spcAft>
                <a:spcPts val="600"/>
              </a:spcAft>
            </a:pPr>
            <a:r>
              <a:rPr lang="de-DE" sz="1200" dirty="0">
                <a:latin typeface="Candara" panose="020E0502030303020204" pitchFamily="34" charset="0"/>
              </a:rPr>
              <a:t>Zum Ende der Förderperiode und unter dem Motto "Bürgerengagement in der Region" findet am </a:t>
            </a:r>
          </a:p>
          <a:p>
            <a:pPr algn="just">
              <a:lnSpc>
                <a:spcPct val="107000"/>
              </a:lnSpc>
              <a:spcAft>
                <a:spcPts val="600"/>
              </a:spcAft>
            </a:pPr>
            <a:r>
              <a:rPr lang="de-DE" sz="1200" dirty="0">
                <a:latin typeface="Candara" panose="020E0502030303020204" pitchFamily="34" charset="0"/>
              </a:rPr>
              <a:t>	</a:t>
            </a:r>
            <a:r>
              <a:rPr lang="de-DE" sz="1200" b="1" dirty="0">
                <a:latin typeface="Candara" panose="020E0502030303020204" pitchFamily="34" charset="0"/>
              </a:rPr>
              <a:t>Mittwoch, </a:t>
            </a:r>
            <a:r>
              <a:rPr lang="de-DE" sz="1200" dirty="0">
                <a:latin typeface="Candara" panose="020E0502030303020204" pitchFamily="34" charset="0"/>
              </a:rPr>
              <a:t>den</a:t>
            </a:r>
            <a:r>
              <a:rPr lang="de-DE" sz="1200" b="1" dirty="0">
                <a:latin typeface="Candara" panose="020E0502030303020204" pitchFamily="34" charset="0"/>
              </a:rPr>
              <a:t> 14. September</a:t>
            </a:r>
            <a:r>
              <a:rPr lang="de-DE" sz="1200" dirty="0">
                <a:latin typeface="Candara" panose="020E0502030303020204" pitchFamily="34" charset="0"/>
              </a:rPr>
              <a:t>, um </a:t>
            </a:r>
            <a:r>
              <a:rPr lang="de-DE" sz="1200" b="1" dirty="0">
                <a:latin typeface="Candara" panose="020E0502030303020204" pitchFamily="34" charset="0"/>
              </a:rPr>
              <a:t>18:00 Uhr </a:t>
            </a:r>
            <a:r>
              <a:rPr lang="de-DE" sz="1200" dirty="0">
                <a:latin typeface="Candara" panose="020E0502030303020204" pitchFamily="34" charset="0"/>
              </a:rPr>
              <a:t>in </a:t>
            </a:r>
            <a:r>
              <a:rPr lang="de-DE" sz="1200" b="1" dirty="0" err="1">
                <a:latin typeface="Candara" panose="020E0502030303020204" pitchFamily="34" charset="0"/>
              </a:rPr>
              <a:t>Vettelschoß</a:t>
            </a:r>
            <a:r>
              <a:rPr lang="de-DE" sz="1200" b="1" dirty="0">
                <a:latin typeface="Candara" panose="020E0502030303020204" pitchFamily="34" charset="0"/>
              </a:rPr>
              <a:t> </a:t>
            </a:r>
          </a:p>
          <a:p>
            <a:pPr algn="just">
              <a:lnSpc>
                <a:spcPct val="107000"/>
              </a:lnSpc>
              <a:spcAft>
                <a:spcPts val="600"/>
              </a:spcAft>
            </a:pPr>
            <a:r>
              <a:rPr lang="de-DE" sz="1200" dirty="0">
                <a:latin typeface="Candara" panose="020E0502030303020204" pitchFamily="34" charset="0"/>
              </a:rPr>
              <a:t>das Regionalforum der LAG Rhein-Wied 2022 statt. </a:t>
            </a:r>
          </a:p>
          <a:p>
            <a:pPr algn="just">
              <a:lnSpc>
                <a:spcPct val="107000"/>
              </a:lnSpc>
              <a:spcAft>
                <a:spcPts val="600"/>
              </a:spcAft>
            </a:pPr>
            <a:r>
              <a:rPr lang="de-DE" sz="1200" dirty="0">
                <a:latin typeface="Candara" panose="020E0502030303020204" pitchFamily="34" charset="0"/>
              </a:rPr>
              <a:t>Mit den Bürger*innen wollen wir ins Gespräch kommen, geförderte Projekte vorstellen und ein kleines Dankeschön geben. Ziel der Veranstaltung ist sowohl ein Rückblick auf diese Förderperiode zu geben, als auch einen Blick in die Zukunft der LEADER-Region Rhein-Ahr zu werfen.  Wir sind gespannt auf Ihr Feedback und Ihre Anregungen. </a:t>
            </a:r>
          </a:p>
          <a:p>
            <a:pPr algn="just">
              <a:lnSpc>
                <a:spcPct val="107000"/>
              </a:lnSpc>
              <a:spcAft>
                <a:spcPts val="600"/>
              </a:spcAft>
            </a:pPr>
            <a:r>
              <a:rPr lang="de-DE" sz="1200" dirty="0">
                <a:latin typeface="Candara" panose="020E0502030303020204" pitchFamily="34" charset="0"/>
              </a:rPr>
              <a:t>Es erwarten Sie ein paar Überraschungen, u.a. eine kleine Tombola ;) Die Anmeldung ist kostenlos – für einen gemütlichen Ausklang ist ebenfalls gesorgt.</a:t>
            </a:r>
          </a:p>
          <a:p>
            <a:pPr algn="just">
              <a:lnSpc>
                <a:spcPct val="107000"/>
              </a:lnSpc>
              <a:spcAft>
                <a:spcPts val="600"/>
              </a:spcAft>
            </a:pPr>
            <a:r>
              <a:rPr lang="de-DE" sz="1200" dirty="0">
                <a:latin typeface="Candara" panose="020E0502030303020204" pitchFamily="34" charset="0"/>
              </a:rPr>
              <a:t>Wie freuen uns auf Ihre Teilnahme!</a:t>
            </a:r>
          </a:p>
          <a:p>
            <a:pPr algn="just">
              <a:lnSpc>
                <a:spcPct val="107000"/>
              </a:lnSpc>
              <a:spcAft>
                <a:spcPts val="600"/>
              </a:spcAft>
            </a:pPr>
            <a:endParaRPr lang="de-DE" sz="1200" dirty="0">
              <a:latin typeface="Candara" panose="020E0502030303020204" pitchFamily="34" charset="0"/>
            </a:endParaRPr>
          </a:p>
          <a:p>
            <a:pPr algn="just">
              <a:lnSpc>
                <a:spcPct val="107000"/>
              </a:lnSpc>
              <a:spcAft>
                <a:spcPts val="600"/>
              </a:spcAft>
            </a:pPr>
            <a:endParaRPr lang="de-DE" sz="1200" dirty="0">
              <a:latin typeface="Candara" panose="020E0502030303020204" pitchFamily="34" charset="0"/>
            </a:endParaRPr>
          </a:p>
          <a:p>
            <a:pPr algn="just">
              <a:lnSpc>
                <a:spcPct val="107000"/>
              </a:lnSpc>
              <a:spcAft>
                <a:spcPts val="600"/>
              </a:spcAft>
            </a:pPr>
            <a:endParaRPr lang="de-DE" sz="1200" dirty="0">
              <a:latin typeface="Candara" panose="020E0502030303020204" pitchFamily="34" charset="0"/>
            </a:endParaRPr>
          </a:p>
          <a:p>
            <a:pPr algn="just">
              <a:lnSpc>
                <a:spcPct val="107000"/>
              </a:lnSpc>
              <a:spcAft>
                <a:spcPts val="600"/>
              </a:spcAft>
            </a:pPr>
            <a:endParaRPr lang="de-DE" sz="1200" dirty="0">
              <a:latin typeface="Candara" panose="020E0502030303020204" pitchFamily="34" charset="0"/>
            </a:endParaRPr>
          </a:p>
          <a:p>
            <a:pPr algn="just">
              <a:lnSpc>
                <a:spcPct val="107000"/>
              </a:lnSpc>
              <a:spcAft>
                <a:spcPts val="600"/>
              </a:spcAft>
            </a:pPr>
            <a:endParaRPr lang="de-DE" sz="1200" dirty="0">
              <a:latin typeface="Candara" panose="020E0502030303020204" pitchFamily="34" charset="0"/>
            </a:endParaRPr>
          </a:p>
          <a:p>
            <a:pPr algn="just">
              <a:lnSpc>
                <a:spcPct val="107000"/>
              </a:lnSpc>
              <a:spcAft>
                <a:spcPts val="600"/>
              </a:spcAft>
            </a:pPr>
            <a:r>
              <a:rPr lang="de-DE" sz="1200" dirty="0">
                <a:latin typeface="Candara" panose="020E0502030303020204" pitchFamily="34" charset="0"/>
              </a:rPr>
              <a:t> </a:t>
            </a:r>
          </a:p>
        </p:txBody>
      </p:sp>
      <p:sp>
        <p:nvSpPr>
          <p:cNvPr id="26" name="Textfeld 25">
            <a:extLst>
              <a:ext uri="{FF2B5EF4-FFF2-40B4-BE49-F238E27FC236}">
                <a16:creationId xmlns:a16="http://schemas.microsoft.com/office/drawing/2014/main" id="{D270DF45-313C-4A71-A5D5-5838ECC83B0B}"/>
              </a:ext>
            </a:extLst>
          </p:cNvPr>
          <p:cNvSpPr txBox="1"/>
          <p:nvPr/>
        </p:nvSpPr>
        <p:spPr>
          <a:xfrm>
            <a:off x="1770475" y="9433533"/>
            <a:ext cx="5129435" cy="369332"/>
          </a:xfrm>
          <a:prstGeom prst="rect">
            <a:avLst/>
          </a:prstGeom>
          <a:noFill/>
        </p:spPr>
        <p:txBody>
          <a:bodyPr wrap="square" rtlCol="0">
            <a:spAutoFit/>
          </a:bodyPr>
          <a:lstStyle/>
          <a:p>
            <a:r>
              <a:rPr lang="de-DE" b="1" dirty="0">
                <a:solidFill>
                  <a:schemeClr val="bg1"/>
                </a:solidFill>
                <a:effectLst>
                  <a:outerShdw blurRad="38100" dist="38100" dir="2700000" algn="tl">
                    <a:srgbClr val="000000">
                      <a:alpha val="43137"/>
                    </a:srgbClr>
                  </a:outerShdw>
                </a:effectLst>
                <a:latin typeface="Ink Free" panose="03080402000500000000" pitchFamily="66" charset="0"/>
              </a:rPr>
              <a:t>Lokale Aktionsgruppe Rhein-Wied 		</a:t>
            </a:r>
            <a:r>
              <a:rPr lang="de-DE" b="1" dirty="0">
                <a:solidFill>
                  <a:srgbClr val="5690AA"/>
                </a:solidFill>
                <a:effectLst>
                  <a:outerShdw blurRad="38100" dist="38100" dir="2700000" algn="tl">
                    <a:srgbClr val="000000">
                      <a:alpha val="43137"/>
                    </a:srgbClr>
                  </a:outerShdw>
                </a:effectLst>
                <a:latin typeface="Ink Free" panose="03080402000500000000" pitchFamily="66" charset="0"/>
              </a:rPr>
              <a:t>3</a:t>
            </a:r>
            <a:r>
              <a:rPr lang="de-DE" b="1" dirty="0">
                <a:solidFill>
                  <a:schemeClr val="bg1"/>
                </a:solidFill>
                <a:effectLst>
                  <a:outerShdw blurRad="38100" dist="38100" dir="2700000" algn="tl">
                    <a:srgbClr val="000000">
                      <a:alpha val="43137"/>
                    </a:srgbClr>
                  </a:outerShdw>
                </a:effectLst>
                <a:latin typeface="Ink Free" panose="03080402000500000000" pitchFamily="66" charset="0"/>
              </a:rPr>
              <a:t> </a:t>
            </a:r>
          </a:p>
        </p:txBody>
      </p:sp>
      <p:pic>
        <p:nvPicPr>
          <p:cNvPr id="4" name="Grafik 3">
            <a:extLst>
              <a:ext uri="{FF2B5EF4-FFF2-40B4-BE49-F238E27FC236}">
                <a16:creationId xmlns:a16="http://schemas.microsoft.com/office/drawing/2014/main" id="{037DE340-F7DA-A03C-758F-A3436663BF0D}"/>
              </a:ext>
            </a:extLst>
          </p:cNvPr>
          <p:cNvPicPr>
            <a:picLocks noChangeAspect="1"/>
          </p:cNvPicPr>
          <p:nvPr/>
        </p:nvPicPr>
        <p:blipFill rotWithShape="1">
          <a:blip r:embed="rId4"/>
          <a:srcRect l="20190" t="16974" r="17841" b="28567"/>
          <a:stretch/>
        </p:blipFill>
        <p:spPr>
          <a:xfrm>
            <a:off x="987308" y="3980656"/>
            <a:ext cx="4883384" cy="2414021"/>
          </a:xfrm>
          <a:prstGeom prst="rect">
            <a:avLst/>
          </a:prstGeom>
          <a:ln>
            <a:noFill/>
          </a:ln>
          <a:effectLst>
            <a:outerShdw blurRad="292100" dist="139700" dir="2700000" algn="tl" rotWithShape="0">
              <a:srgbClr val="333333">
                <a:alpha val="65000"/>
              </a:srgbClr>
            </a:outerShdw>
          </a:effectLst>
        </p:spPr>
      </p:pic>
      <p:sp>
        <p:nvSpPr>
          <p:cNvPr id="21" name="Rechteck 20">
            <a:extLst>
              <a:ext uri="{FF2B5EF4-FFF2-40B4-BE49-F238E27FC236}">
                <a16:creationId xmlns:a16="http://schemas.microsoft.com/office/drawing/2014/main" id="{86DFCA19-9D34-4C91-1878-FCC730F76A51}"/>
              </a:ext>
            </a:extLst>
          </p:cNvPr>
          <p:cNvSpPr/>
          <p:nvPr/>
        </p:nvSpPr>
        <p:spPr>
          <a:xfrm>
            <a:off x="2638697" y="6656654"/>
            <a:ext cx="4219304" cy="664239"/>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Die LEADER Region Rhein-Ahr</a:t>
            </a:r>
          </a:p>
        </p:txBody>
      </p:sp>
      <p:sp>
        <p:nvSpPr>
          <p:cNvPr id="9" name="Textfeld 8">
            <a:extLst>
              <a:ext uri="{FF2B5EF4-FFF2-40B4-BE49-F238E27FC236}">
                <a16:creationId xmlns:a16="http://schemas.microsoft.com/office/drawing/2014/main" id="{16F4C3CE-B813-9AF0-7987-F9934F72534D}"/>
              </a:ext>
            </a:extLst>
          </p:cNvPr>
          <p:cNvSpPr txBox="1"/>
          <p:nvPr/>
        </p:nvSpPr>
        <p:spPr>
          <a:xfrm>
            <a:off x="2536104" y="7337031"/>
            <a:ext cx="4192650" cy="1938992"/>
          </a:xfrm>
          <a:prstGeom prst="rect">
            <a:avLst/>
          </a:prstGeom>
          <a:noFill/>
        </p:spPr>
        <p:txBody>
          <a:bodyPr wrap="square" rtlCol="0">
            <a:spAutoFit/>
          </a:bodyPr>
          <a:lstStyle/>
          <a:p>
            <a:pPr algn="just"/>
            <a:r>
              <a:rPr lang="de-DE" sz="1200" dirty="0">
                <a:latin typeface="Candara" panose="020E0502030303020204" pitchFamily="34" charset="0"/>
              </a:rPr>
              <a:t>Wir können bereits verraten, dass es in Zukunft mit der neuen Region Rhein-Ahr weitergeht! </a:t>
            </a:r>
          </a:p>
          <a:p>
            <a:pPr algn="just"/>
            <a:r>
              <a:rPr lang="de-DE" sz="1200" dirty="0">
                <a:latin typeface="Candara" panose="020E0502030303020204" pitchFamily="34" charset="0"/>
              </a:rPr>
              <a:t>Die Impulse zur Weiterentwicklung durch LEADER werden auch in der neuen Förderperiode von 2023 bis 2029 fortgesetzt – die Bestätigung dazu hat die LAG kürzlich erhalten. </a:t>
            </a:r>
          </a:p>
          <a:p>
            <a:endParaRPr lang="de-DE" sz="1200" dirty="0">
              <a:latin typeface="Candara" panose="020E0502030303020204" pitchFamily="34" charset="0"/>
            </a:endParaRPr>
          </a:p>
          <a:p>
            <a:pPr algn="just"/>
            <a:r>
              <a:rPr lang="de-DE" sz="1200" dirty="0">
                <a:latin typeface="Candara" panose="020E0502030303020204" pitchFamily="34" charset="0"/>
              </a:rPr>
              <a:t>Aktuell werden die neuen Strategien leicht angepasst und korrigiert, sodass mit einer offiziellen Zertifizierung der LEADER-Regionen Ende des Jahres zu rechnen ist .</a:t>
            </a:r>
          </a:p>
        </p:txBody>
      </p:sp>
      <p:pic>
        <p:nvPicPr>
          <p:cNvPr id="28" name="Grafik 27">
            <a:extLst>
              <a:ext uri="{FF2B5EF4-FFF2-40B4-BE49-F238E27FC236}">
                <a16:creationId xmlns:a16="http://schemas.microsoft.com/office/drawing/2014/main" id="{97189F89-DDD1-8D1D-52E6-07EE87C1E7F4}"/>
              </a:ext>
            </a:extLst>
          </p:cNvPr>
          <p:cNvPicPr>
            <a:picLocks noChangeAspect="1"/>
          </p:cNvPicPr>
          <p:nvPr/>
        </p:nvPicPr>
        <p:blipFill rotWithShape="1">
          <a:blip r:embed="rId5"/>
          <a:srcRect l="39481" t="7941" r="39739" b="13791"/>
          <a:stretch/>
        </p:blipFill>
        <p:spPr>
          <a:xfrm>
            <a:off x="484344" y="6808154"/>
            <a:ext cx="1553273" cy="21938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47382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hteck 44">
            <a:extLst>
              <a:ext uri="{FF2B5EF4-FFF2-40B4-BE49-F238E27FC236}">
                <a16:creationId xmlns:a16="http://schemas.microsoft.com/office/drawing/2014/main" id="{B1C4EE13-F81C-489D-8F2D-D348802D17E9}"/>
              </a:ext>
            </a:extLst>
          </p:cNvPr>
          <p:cNvSpPr/>
          <p:nvPr/>
        </p:nvSpPr>
        <p:spPr>
          <a:xfrm>
            <a:off x="-7258" y="4909006"/>
            <a:ext cx="3322517" cy="43327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Calibri" panose="020F0502020204030204" pitchFamily="34" charset="0"/>
            </a:endParaRPr>
          </a:p>
        </p:txBody>
      </p:sp>
      <p:sp>
        <p:nvSpPr>
          <p:cNvPr id="5" name="Rechteck 4"/>
          <p:cNvSpPr/>
          <p:nvPr/>
        </p:nvSpPr>
        <p:spPr>
          <a:xfrm>
            <a:off x="3555998" y="7638239"/>
            <a:ext cx="3151281" cy="196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Calibri" panose="020F0502020204030204" pitchFamily="34" charset="0"/>
            </a:endParaRPr>
          </a:p>
        </p:txBody>
      </p:sp>
      <p:sp>
        <p:nvSpPr>
          <p:cNvPr id="7" name="Untertitel 2"/>
          <p:cNvSpPr txBox="1">
            <a:spLocks/>
          </p:cNvSpPr>
          <p:nvPr/>
        </p:nvSpPr>
        <p:spPr>
          <a:xfrm>
            <a:off x="3527424" y="5606067"/>
            <a:ext cx="3330576" cy="1977932"/>
          </a:xfrm>
          <a:prstGeom prst="rect">
            <a:avLst/>
          </a:prstGeom>
          <a:solidFill>
            <a:srgbClr val="AFABAB"/>
          </a:solidFill>
        </p:spPr>
        <p:txBody>
          <a:bodyPr vert="horz" lIns="72000" tIns="72000" rIns="72000" bIns="72000" rtlCol="0">
            <a:normAutofit fontScale="92500" lnSpcReduction="10000"/>
          </a:bodyPr>
          <a:lstStyle>
            <a:lvl1pPr marL="0" indent="0" algn="ctr" defTabSz="960120" rtl="0" eaLnBrk="1" latinLnBrk="0" hangingPunct="1">
              <a:lnSpc>
                <a:spcPct val="90000"/>
              </a:lnSpc>
              <a:spcBef>
                <a:spcPts val="1050"/>
              </a:spcBef>
              <a:buFont typeface="Arial" panose="020B0604020202020204" pitchFamily="34" charset="0"/>
              <a:buNone/>
              <a:defRPr sz="2520" kern="1200">
                <a:solidFill>
                  <a:schemeClr val="tx1"/>
                </a:solidFill>
                <a:latin typeface="+mn-lt"/>
                <a:ea typeface="+mn-ea"/>
                <a:cs typeface="+mn-cs"/>
              </a:defRPr>
            </a:lvl1pPr>
            <a:lvl2pPr marL="480060" indent="0" algn="ctr" defTabSz="960120" rtl="0" eaLnBrk="1" latinLnBrk="0" hangingPunct="1">
              <a:lnSpc>
                <a:spcPct val="90000"/>
              </a:lnSpc>
              <a:spcBef>
                <a:spcPts val="525"/>
              </a:spcBef>
              <a:buFont typeface="Arial" panose="020B0604020202020204" pitchFamily="34" charset="0"/>
              <a:buNone/>
              <a:defRPr sz="2100" kern="1200">
                <a:solidFill>
                  <a:schemeClr val="tx1"/>
                </a:solidFill>
                <a:latin typeface="+mn-lt"/>
                <a:ea typeface="+mn-ea"/>
                <a:cs typeface="+mn-cs"/>
              </a:defRPr>
            </a:lvl2pPr>
            <a:lvl3pPr marL="960120" indent="0" algn="ctr" defTabSz="960120" rtl="0" eaLnBrk="1" latinLnBrk="0" hangingPunct="1">
              <a:lnSpc>
                <a:spcPct val="90000"/>
              </a:lnSpc>
              <a:spcBef>
                <a:spcPts val="525"/>
              </a:spcBef>
              <a:buFont typeface="Arial" panose="020B0604020202020204" pitchFamily="34" charset="0"/>
              <a:buNone/>
              <a:defRPr sz="1890" kern="1200">
                <a:solidFill>
                  <a:schemeClr val="tx1"/>
                </a:solidFill>
                <a:latin typeface="+mn-lt"/>
                <a:ea typeface="+mn-ea"/>
                <a:cs typeface="+mn-cs"/>
              </a:defRPr>
            </a:lvl3pPr>
            <a:lvl4pPr marL="1440180" indent="0" algn="ctr" defTabSz="960120" rtl="0" eaLnBrk="1" latinLnBrk="0" hangingPunct="1">
              <a:lnSpc>
                <a:spcPct val="90000"/>
              </a:lnSpc>
              <a:spcBef>
                <a:spcPts val="525"/>
              </a:spcBef>
              <a:buFont typeface="Arial" panose="020B0604020202020204" pitchFamily="34" charset="0"/>
              <a:buNone/>
              <a:defRPr sz="1680" kern="1200">
                <a:solidFill>
                  <a:schemeClr val="tx1"/>
                </a:solidFill>
                <a:latin typeface="+mn-lt"/>
                <a:ea typeface="+mn-ea"/>
                <a:cs typeface="+mn-cs"/>
              </a:defRPr>
            </a:lvl4pPr>
            <a:lvl5pPr marL="1920240" indent="0" algn="ctr" defTabSz="960120" rtl="0" eaLnBrk="1" latinLnBrk="0" hangingPunct="1">
              <a:lnSpc>
                <a:spcPct val="90000"/>
              </a:lnSpc>
              <a:spcBef>
                <a:spcPts val="525"/>
              </a:spcBef>
              <a:buFont typeface="Arial" panose="020B0604020202020204" pitchFamily="34" charset="0"/>
              <a:buNone/>
              <a:defRPr sz="1680" kern="1200">
                <a:solidFill>
                  <a:schemeClr val="tx1"/>
                </a:solidFill>
                <a:latin typeface="+mn-lt"/>
                <a:ea typeface="+mn-ea"/>
                <a:cs typeface="+mn-cs"/>
              </a:defRPr>
            </a:lvl5pPr>
            <a:lvl6pPr marL="2400300" indent="0" algn="ctr" defTabSz="960120" rtl="0" eaLnBrk="1" latinLnBrk="0" hangingPunct="1">
              <a:lnSpc>
                <a:spcPct val="90000"/>
              </a:lnSpc>
              <a:spcBef>
                <a:spcPts val="525"/>
              </a:spcBef>
              <a:buFont typeface="Arial" panose="020B0604020202020204" pitchFamily="34" charset="0"/>
              <a:buNone/>
              <a:defRPr sz="1680" kern="1200">
                <a:solidFill>
                  <a:schemeClr val="tx1"/>
                </a:solidFill>
                <a:latin typeface="+mn-lt"/>
                <a:ea typeface="+mn-ea"/>
                <a:cs typeface="+mn-cs"/>
              </a:defRPr>
            </a:lvl6pPr>
            <a:lvl7pPr marL="2880360" indent="0" algn="ctr" defTabSz="960120" rtl="0" eaLnBrk="1" latinLnBrk="0" hangingPunct="1">
              <a:lnSpc>
                <a:spcPct val="90000"/>
              </a:lnSpc>
              <a:spcBef>
                <a:spcPts val="525"/>
              </a:spcBef>
              <a:buFont typeface="Arial" panose="020B0604020202020204" pitchFamily="34" charset="0"/>
              <a:buNone/>
              <a:defRPr sz="1680" kern="1200">
                <a:solidFill>
                  <a:schemeClr val="tx1"/>
                </a:solidFill>
                <a:latin typeface="+mn-lt"/>
                <a:ea typeface="+mn-ea"/>
                <a:cs typeface="+mn-cs"/>
              </a:defRPr>
            </a:lvl7pPr>
            <a:lvl8pPr marL="3360420" indent="0" algn="ctr" defTabSz="960120" rtl="0" eaLnBrk="1" latinLnBrk="0" hangingPunct="1">
              <a:lnSpc>
                <a:spcPct val="90000"/>
              </a:lnSpc>
              <a:spcBef>
                <a:spcPts val="525"/>
              </a:spcBef>
              <a:buFont typeface="Arial" panose="020B0604020202020204" pitchFamily="34" charset="0"/>
              <a:buNone/>
              <a:defRPr sz="1680" kern="1200">
                <a:solidFill>
                  <a:schemeClr val="tx1"/>
                </a:solidFill>
                <a:latin typeface="+mn-lt"/>
                <a:ea typeface="+mn-ea"/>
                <a:cs typeface="+mn-cs"/>
              </a:defRPr>
            </a:lvl8pPr>
            <a:lvl9pPr marL="3840480" indent="0" algn="ctr" defTabSz="960120" rtl="0" eaLnBrk="1" latinLnBrk="0" hangingPunct="1">
              <a:lnSpc>
                <a:spcPct val="90000"/>
              </a:lnSpc>
              <a:spcBef>
                <a:spcPts val="525"/>
              </a:spcBef>
              <a:buFont typeface="Arial" panose="020B0604020202020204" pitchFamily="34" charset="0"/>
              <a:buNone/>
              <a:defRPr sz="1680" kern="1200">
                <a:solidFill>
                  <a:schemeClr val="tx1"/>
                </a:solidFill>
                <a:latin typeface="+mn-lt"/>
                <a:ea typeface="+mn-ea"/>
                <a:cs typeface="+mn-cs"/>
              </a:defRPr>
            </a:lvl9pPr>
          </a:lstStyle>
          <a:p>
            <a:pPr algn="l">
              <a:lnSpc>
                <a:spcPct val="110000"/>
              </a:lnSpc>
            </a:pPr>
            <a:r>
              <a:rPr lang="de-DE" sz="1400" b="1" cap="small" dirty="0">
                <a:solidFill>
                  <a:schemeClr val="bg1"/>
                </a:solidFill>
                <a:latin typeface="Candara" panose="020E0502030303020204" pitchFamily="34" charset="0"/>
              </a:rPr>
              <a:t>Impressum</a:t>
            </a:r>
          </a:p>
          <a:p>
            <a:pPr algn="l">
              <a:lnSpc>
                <a:spcPct val="110000"/>
              </a:lnSpc>
            </a:pPr>
            <a:r>
              <a:rPr lang="de-DE" sz="900" dirty="0">
                <a:solidFill>
                  <a:schemeClr val="bg1"/>
                </a:solidFill>
                <a:latin typeface="Candara" panose="020E0502030303020204" pitchFamily="34" charset="0"/>
              </a:rPr>
              <a:t>Lokale Aktionsgruppe Rhein-Wied</a:t>
            </a:r>
            <a:br>
              <a:rPr lang="de-DE" sz="900" dirty="0">
                <a:solidFill>
                  <a:schemeClr val="bg1"/>
                </a:solidFill>
                <a:latin typeface="Candara" panose="020E0502030303020204" pitchFamily="34" charset="0"/>
              </a:rPr>
            </a:br>
            <a:r>
              <a:rPr lang="de-DE" sz="900" dirty="0">
                <a:solidFill>
                  <a:schemeClr val="bg1"/>
                </a:solidFill>
                <a:latin typeface="Candara" panose="020E0502030303020204" pitchFamily="34" charset="0"/>
              </a:rPr>
              <a:t>c/o Verbandsgemeinde Linz am Rhein</a:t>
            </a:r>
            <a:br>
              <a:rPr lang="de-DE" sz="900" dirty="0">
                <a:solidFill>
                  <a:schemeClr val="bg1"/>
                </a:solidFill>
                <a:latin typeface="Candara" panose="020E0502030303020204" pitchFamily="34" charset="0"/>
              </a:rPr>
            </a:br>
            <a:r>
              <a:rPr lang="de-DE" sz="900" dirty="0">
                <a:solidFill>
                  <a:schemeClr val="bg1"/>
                </a:solidFill>
                <a:latin typeface="Candara" panose="020E0502030303020204" pitchFamily="34" charset="0"/>
              </a:rPr>
              <a:t>Am </a:t>
            </a:r>
            <a:r>
              <a:rPr lang="de-DE" sz="900" dirty="0" err="1">
                <a:solidFill>
                  <a:schemeClr val="bg1"/>
                </a:solidFill>
                <a:latin typeface="Candara" panose="020E0502030303020204" pitchFamily="34" charset="0"/>
              </a:rPr>
              <a:t>Schoppbüchel</a:t>
            </a:r>
            <a:r>
              <a:rPr lang="de-DE" sz="900" dirty="0">
                <a:solidFill>
                  <a:schemeClr val="bg1"/>
                </a:solidFill>
                <a:latin typeface="Candara" panose="020E0502030303020204" pitchFamily="34" charset="0"/>
              </a:rPr>
              <a:t> 5</a:t>
            </a:r>
            <a:br>
              <a:rPr lang="de-DE" sz="900" dirty="0">
                <a:solidFill>
                  <a:schemeClr val="bg1"/>
                </a:solidFill>
                <a:latin typeface="Candara" panose="020E0502030303020204" pitchFamily="34" charset="0"/>
              </a:rPr>
            </a:br>
            <a:r>
              <a:rPr lang="de-DE" sz="900" dirty="0">
                <a:solidFill>
                  <a:schemeClr val="bg1"/>
                </a:solidFill>
                <a:latin typeface="Candara" panose="020E0502030303020204" pitchFamily="34" charset="0"/>
              </a:rPr>
              <a:t>53545 Linz am Rhein</a:t>
            </a:r>
            <a:br>
              <a:rPr lang="de-DE" sz="900" dirty="0">
                <a:solidFill>
                  <a:schemeClr val="bg1"/>
                </a:solidFill>
                <a:latin typeface="Candara" panose="020E0502030303020204" pitchFamily="34" charset="0"/>
              </a:rPr>
            </a:br>
            <a:r>
              <a:rPr lang="de-DE" sz="900" dirty="0">
                <a:solidFill>
                  <a:schemeClr val="bg1"/>
                </a:solidFill>
                <a:latin typeface="Candara" panose="020E0502030303020204" pitchFamily="34" charset="0"/>
              </a:rPr>
              <a:t>www.region-rhein-wied.de</a:t>
            </a:r>
          </a:p>
          <a:p>
            <a:pPr algn="l" defTabSz="809625">
              <a:lnSpc>
                <a:spcPct val="110000"/>
              </a:lnSpc>
              <a:spcAft>
                <a:spcPts val="600"/>
              </a:spcAft>
            </a:pPr>
            <a:r>
              <a:rPr lang="de-DE" sz="900" b="1" dirty="0">
                <a:solidFill>
                  <a:schemeClr val="bg1"/>
                </a:solidFill>
                <a:latin typeface="Candara" panose="020E0502030303020204" pitchFamily="34" charset="0"/>
              </a:rPr>
              <a:t>Redaktion:	Isabelle Schmidtholz / Rocio Fernandez Suarez</a:t>
            </a:r>
            <a:br>
              <a:rPr lang="de-DE" sz="900" dirty="0">
                <a:solidFill>
                  <a:schemeClr val="bg1"/>
                </a:solidFill>
                <a:latin typeface="Candara" panose="020E0502030303020204" pitchFamily="34" charset="0"/>
              </a:rPr>
            </a:br>
            <a:r>
              <a:rPr lang="de-DE" sz="900" dirty="0">
                <a:solidFill>
                  <a:schemeClr val="bg1"/>
                </a:solidFill>
                <a:latin typeface="Candara" panose="020E0502030303020204" pitchFamily="34" charset="0"/>
              </a:rPr>
              <a:t>	entra Regionalentwicklung GmbH</a:t>
            </a:r>
            <a:br>
              <a:rPr lang="de-DE" sz="900" dirty="0">
                <a:solidFill>
                  <a:schemeClr val="bg1"/>
                </a:solidFill>
                <a:latin typeface="Candara" panose="020E0502030303020204" pitchFamily="34" charset="0"/>
              </a:rPr>
            </a:br>
            <a:r>
              <a:rPr lang="de-DE" sz="900" dirty="0">
                <a:solidFill>
                  <a:schemeClr val="bg1"/>
                </a:solidFill>
                <a:latin typeface="Candara" panose="020E0502030303020204" pitchFamily="34" charset="0"/>
              </a:rPr>
              <a:t>	Villa Scheurer | Falkensteiner Weg 3</a:t>
            </a:r>
            <a:br>
              <a:rPr lang="de-DE" sz="900" dirty="0">
                <a:solidFill>
                  <a:schemeClr val="bg1"/>
                </a:solidFill>
                <a:latin typeface="Candara" panose="020E0502030303020204" pitchFamily="34" charset="0"/>
              </a:rPr>
            </a:br>
            <a:r>
              <a:rPr lang="de-DE" sz="900" dirty="0">
                <a:solidFill>
                  <a:schemeClr val="bg1"/>
                </a:solidFill>
                <a:latin typeface="Candara" panose="020E0502030303020204" pitchFamily="34" charset="0"/>
              </a:rPr>
              <a:t>	67722 Winnweiler</a:t>
            </a:r>
            <a:br>
              <a:rPr lang="de-DE" sz="900" dirty="0">
                <a:solidFill>
                  <a:schemeClr val="bg1"/>
                </a:solidFill>
                <a:latin typeface="Candara" panose="020E0502030303020204" pitchFamily="34" charset="0"/>
              </a:rPr>
            </a:br>
            <a:r>
              <a:rPr lang="de-DE" sz="900" dirty="0">
                <a:solidFill>
                  <a:schemeClr val="bg1"/>
                </a:solidFill>
                <a:latin typeface="Candara" panose="020E0502030303020204" pitchFamily="34" charset="0"/>
              </a:rPr>
              <a:t>	      06302/923923</a:t>
            </a:r>
            <a:br>
              <a:rPr lang="de-DE" sz="900" dirty="0">
                <a:solidFill>
                  <a:schemeClr val="bg1"/>
                </a:solidFill>
                <a:latin typeface="Candara" panose="020E0502030303020204" pitchFamily="34" charset="0"/>
              </a:rPr>
            </a:br>
            <a:r>
              <a:rPr lang="de-DE" sz="900" dirty="0">
                <a:solidFill>
                  <a:schemeClr val="bg1"/>
                </a:solidFill>
                <a:latin typeface="Candara" panose="020E0502030303020204" pitchFamily="34" charset="0"/>
              </a:rPr>
              <a:t>	       rocio.fernandez-suarez@entra.de</a:t>
            </a:r>
          </a:p>
        </p:txBody>
      </p:sp>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5716" y="8196985"/>
            <a:ext cx="960540" cy="591858"/>
          </a:xfrm>
          <a:prstGeom prst="rect">
            <a:avLst/>
          </a:prstGeom>
        </p:spPr>
      </p:pic>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1614" y="8196603"/>
            <a:ext cx="602619" cy="591858"/>
          </a:xfrm>
          <a:prstGeom prst="rect">
            <a:avLst/>
          </a:prstGeom>
        </p:spPr>
      </p:pic>
      <p:pic>
        <p:nvPicPr>
          <p:cNvPr id="11" name="Grafik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5617" y="8241486"/>
            <a:ext cx="1065476" cy="607900"/>
          </a:xfrm>
          <a:prstGeom prst="rect">
            <a:avLst/>
          </a:prstGeom>
        </p:spPr>
      </p:pic>
      <p:sp>
        <p:nvSpPr>
          <p:cNvPr id="12" name="Textfeld 11"/>
          <p:cNvSpPr txBox="1"/>
          <p:nvPr/>
        </p:nvSpPr>
        <p:spPr>
          <a:xfrm>
            <a:off x="3527423" y="7609665"/>
            <a:ext cx="3330576" cy="584775"/>
          </a:xfrm>
          <a:prstGeom prst="rect">
            <a:avLst/>
          </a:prstGeom>
          <a:noFill/>
          <a:ln>
            <a:noFill/>
          </a:ln>
        </p:spPr>
        <p:txBody>
          <a:bodyPr wrap="square" rtlCol="0">
            <a:spAutoFit/>
          </a:bodyPr>
          <a:lstStyle/>
          <a:p>
            <a:r>
              <a:rPr lang="de-DE" sz="800">
                <a:latin typeface="Candara" panose="020E0502030303020204" pitchFamily="34" charset="0"/>
                <a:cs typeface="Arial" panose="020B0604020202020204" pitchFamily="34" charset="0"/>
              </a:rPr>
              <a:t>Dieses Angebot wird im Rahmen des Entwicklungsprogramms EULLE unter Beteiligung der Europäischen Union und des Landes Rheinland-Pfalz, vertreten durch das Ministerium für Wirtschaft, Verkehr, Landwirtschaft und Weinbau Rheinland-Pfalz gefördert.</a:t>
            </a:r>
          </a:p>
        </p:txBody>
      </p:sp>
      <p:sp>
        <p:nvSpPr>
          <p:cNvPr id="13" name="Textfeld 12"/>
          <p:cNvSpPr txBox="1"/>
          <p:nvPr/>
        </p:nvSpPr>
        <p:spPr>
          <a:xfrm>
            <a:off x="3466349" y="8814127"/>
            <a:ext cx="3330577" cy="461665"/>
          </a:xfrm>
          <a:prstGeom prst="rect">
            <a:avLst/>
          </a:prstGeom>
          <a:noFill/>
        </p:spPr>
        <p:txBody>
          <a:bodyPr wrap="square" rtlCol="0">
            <a:spAutoFit/>
          </a:bodyPr>
          <a:lstStyle/>
          <a:p>
            <a:r>
              <a:rPr lang="de-DE" sz="800">
                <a:latin typeface="Candara" panose="020E0502030303020204" pitchFamily="34" charset="0"/>
                <a:cs typeface="Arial" panose="020B0604020202020204" pitchFamily="34" charset="0"/>
              </a:rPr>
              <a:t>EUROPÄISCHE UNION</a:t>
            </a:r>
          </a:p>
          <a:p>
            <a:r>
              <a:rPr lang="de-DE" sz="800">
                <a:latin typeface="Candara" panose="020E0502030303020204" pitchFamily="34" charset="0"/>
                <a:cs typeface="Arial" panose="020B0604020202020204" pitchFamily="34" charset="0"/>
              </a:rPr>
              <a:t>Europäischer Landwirtschaftsfonds für die Entwicklung des ländlichen Raums: Hier investiert Europa in die ländlichen Gebiete.</a:t>
            </a:r>
          </a:p>
        </p:txBody>
      </p:sp>
      <p:sp>
        <p:nvSpPr>
          <p:cNvPr id="20" name="Textfeld 19"/>
          <p:cNvSpPr txBox="1"/>
          <p:nvPr/>
        </p:nvSpPr>
        <p:spPr>
          <a:xfrm>
            <a:off x="2081848" y="164821"/>
            <a:ext cx="4625431" cy="369332"/>
          </a:xfrm>
          <a:prstGeom prst="rect">
            <a:avLst/>
          </a:prstGeom>
          <a:solidFill>
            <a:srgbClr val="00A596"/>
          </a:solidFill>
          <a:ln>
            <a:solidFill>
              <a:srgbClr val="00A596"/>
            </a:solidFill>
          </a:ln>
        </p:spPr>
        <p:txBody>
          <a:bodyPr wrap="square" rtlCol="0">
            <a:spAutoFit/>
          </a:bodyPr>
          <a:lstStyle/>
          <a:p>
            <a:pPr algn="r"/>
            <a:r>
              <a:rPr lang="de-DE" b="1">
                <a:solidFill>
                  <a:schemeClr val="bg1"/>
                </a:solidFill>
                <a:latin typeface="Eras Light ITC" panose="020B0402030504020804" pitchFamily="34" charset="0"/>
              </a:rPr>
              <a:t>Newsletter 4 | 2018</a:t>
            </a:r>
            <a:endParaRPr lang="de-DE" i="1">
              <a:solidFill>
                <a:schemeClr val="bg1"/>
              </a:solidFill>
              <a:latin typeface="Eras Light ITC" panose="020B0402030504020804" pitchFamily="34" charset="0"/>
            </a:endParaRPr>
          </a:p>
        </p:txBody>
      </p:sp>
      <p:sp>
        <p:nvSpPr>
          <p:cNvPr id="48" name="Rechteck 47">
            <a:extLst>
              <a:ext uri="{FF2B5EF4-FFF2-40B4-BE49-F238E27FC236}">
                <a16:creationId xmlns:a16="http://schemas.microsoft.com/office/drawing/2014/main" id="{8EB0EF8C-83D1-4ED6-94AF-04E524F1133A}"/>
              </a:ext>
            </a:extLst>
          </p:cNvPr>
          <p:cNvSpPr/>
          <p:nvPr/>
        </p:nvSpPr>
        <p:spPr>
          <a:xfrm>
            <a:off x="-6163" y="626466"/>
            <a:ext cx="3361566" cy="272199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b="1" cap="small" dirty="0">
              <a:solidFill>
                <a:schemeClr val="bg1"/>
              </a:solidFill>
              <a:latin typeface="Candara" panose="020E0502030303020204" pitchFamily="34" charset="0"/>
            </a:endParaRPr>
          </a:p>
          <a:p>
            <a:r>
              <a:rPr lang="de-DE" b="1" cap="small" dirty="0">
                <a:solidFill>
                  <a:schemeClr val="bg1"/>
                </a:solidFill>
                <a:latin typeface="Candara" panose="020E0502030303020204" pitchFamily="34" charset="0"/>
              </a:rPr>
              <a:t>Termine 2022</a:t>
            </a:r>
            <a:endParaRPr lang="de-DE" sz="900" b="1" cap="small" dirty="0">
              <a:solidFill>
                <a:schemeClr val="bg1"/>
              </a:solidFill>
              <a:latin typeface="Candara" panose="020E0502030303020204" pitchFamily="34" charset="0"/>
            </a:endParaRPr>
          </a:p>
          <a:p>
            <a:endParaRPr lang="de-DE" sz="1100" b="1" cap="small" dirty="0">
              <a:solidFill>
                <a:schemeClr val="bg1"/>
              </a:solidFill>
              <a:latin typeface="Candara" panose="020E0502030303020204" pitchFamily="34" charset="0"/>
            </a:endParaRPr>
          </a:p>
          <a:p>
            <a:pPr>
              <a:spcAft>
                <a:spcPts val="900"/>
              </a:spcAft>
            </a:pPr>
            <a:r>
              <a:rPr lang="de-DE" sz="1200" b="1" cap="small" dirty="0">
                <a:solidFill>
                  <a:schemeClr val="bg1"/>
                </a:solidFill>
                <a:latin typeface="Candara" panose="020E0502030303020204" pitchFamily="34" charset="0"/>
              </a:rPr>
              <a:t>31. August 2022</a:t>
            </a:r>
            <a:br>
              <a:rPr lang="de-DE" sz="1200" b="1" cap="small" dirty="0">
                <a:solidFill>
                  <a:schemeClr val="bg1"/>
                </a:solidFill>
                <a:latin typeface="Candara" panose="020E0502030303020204" pitchFamily="34" charset="0"/>
              </a:rPr>
            </a:br>
            <a:r>
              <a:rPr lang="de-DE" sz="1200" b="1" cap="small" dirty="0">
                <a:solidFill>
                  <a:schemeClr val="bg1"/>
                </a:solidFill>
                <a:latin typeface="Candara" panose="020E0502030303020204" pitchFamily="34" charset="0"/>
              </a:rPr>
              <a:t>Stichtag 13. LEADER-Projektaufruf</a:t>
            </a:r>
            <a:endParaRPr lang="de-DE" sz="1100" b="1" cap="small" dirty="0">
              <a:solidFill>
                <a:schemeClr val="bg1"/>
              </a:solidFill>
              <a:latin typeface="Candara" panose="020E0502030303020204" pitchFamily="34" charset="0"/>
            </a:endParaRPr>
          </a:p>
          <a:p>
            <a:pPr>
              <a:spcAft>
                <a:spcPts val="900"/>
              </a:spcAft>
            </a:pPr>
            <a:r>
              <a:rPr lang="de-DE" sz="1200" b="1" cap="small" dirty="0">
                <a:solidFill>
                  <a:schemeClr val="bg1"/>
                </a:solidFill>
                <a:latin typeface="Candara" panose="020E0502030303020204" pitchFamily="34" charset="0"/>
              </a:rPr>
              <a:t>14. September 2022</a:t>
            </a:r>
            <a:br>
              <a:rPr lang="de-DE" sz="1100" b="1" cap="small" dirty="0">
                <a:solidFill>
                  <a:schemeClr val="bg1"/>
                </a:solidFill>
                <a:latin typeface="Candara" panose="020E0502030303020204" pitchFamily="34" charset="0"/>
              </a:rPr>
            </a:br>
            <a:r>
              <a:rPr lang="de-DE" sz="1100" b="1" cap="small" dirty="0">
                <a:solidFill>
                  <a:schemeClr val="bg1"/>
                </a:solidFill>
                <a:latin typeface="Candara" panose="020E0502030303020204" pitchFamily="34" charset="0"/>
              </a:rPr>
              <a:t>Regionalforum LAG Rhein-Wied</a:t>
            </a:r>
          </a:p>
          <a:p>
            <a:pPr>
              <a:spcAft>
                <a:spcPts val="900"/>
              </a:spcAft>
            </a:pPr>
            <a:r>
              <a:rPr lang="de-DE" sz="1200" b="1" cap="small" dirty="0">
                <a:solidFill>
                  <a:schemeClr val="bg1"/>
                </a:solidFill>
                <a:latin typeface="Candara" panose="020E0502030303020204" pitchFamily="34" charset="0"/>
              </a:rPr>
              <a:t>19. September 2022</a:t>
            </a:r>
            <a:br>
              <a:rPr lang="de-DE" sz="1100" b="1" cap="small" dirty="0">
                <a:solidFill>
                  <a:schemeClr val="bg1"/>
                </a:solidFill>
                <a:latin typeface="Candara" panose="020E0502030303020204" pitchFamily="34" charset="0"/>
              </a:rPr>
            </a:br>
            <a:r>
              <a:rPr lang="de-DE" sz="1100" b="1" cap="small" dirty="0">
                <a:solidFill>
                  <a:schemeClr val="bg1"/>
                </a:solidFill>
                <a:latin typeface="Candara" panose="020E0502030303020204" pitchFamily="34" charset="0"/>
              </a:rPr>
              <a:t>Stichtag Bürgerprojekte 3.0</a:t>
            </a:r>
          </a:p>
          <a:p>
            <a:r>
              <a:rPr lang="de-DE" sz="1200" b="1" cap="small" dirty="0">
                <a:solidFill>
                  <a:schemeClr val="bg1"/>
                </a:solidFill>
                <a:latin typeface="Candara" panose="020E0502030303020204" pitchFamily="34" charset="0"/>
              </a:rPr>
              <a:t>12. Oktober 2022</a:t>
            </a:r>
          </a:p>
          <a:p>
            <a:r>
              <a:rPr lang="de-DE" sz="1200" b="1" cap="small" dirty="0">
                <a:solidFill>
                  <a:schemeClr val="bg1"/>
                </a:solidFill>
                <a:latin typeface="Candara" panose="020E0502030303020204" pitchFamily="34" charset="0"/>
              </a:rPr>
              <a:t>22. LAG-Entscheidungsgremium Sitzung </a:t>
            </a:r>
          </a:p>
          <a:p>
            <a:pPr>
              <a:spcAft>
                <a:spcPts val="900"/>
              </a:spcAft>
            </a:pPr>
            <a:endParaRPr lang="de-DE" sz="1100" b="1" cap="small" dirty="0">
              <a:solidFill>
                <a:schemeClr val="bg1"/>
              </a:solidFill>
              <a:latin typeface="Candara" panose="020E0502030303020204" pitchFamily="34" charset="0"/>
            </a:endParaRPr>
          </a:p>
          <a:p>
            <a:pPr>
              <a:spcAft>
                <a:spcPts val="900"/>
              </a:spcAft>
            </a:pPr>
            <a:endParaRPr lang="de-DE" sz="1100" b="1" cap="all" dirty="0">
              <a:solidFill>
                <a:schemeClr val="bg1"/>
              </a:solidFill>
              <a:latin typeface="Candara" panose="020E0502030303020204" pitchFamily="34" charset="0"/>
            </a:endParaRPr>
          </a:p>
        </p:txBody>
      </p:sp>
      <p:sp>
        <p:nvSpPr>
          <p:cNvPr id="23" name="Textfeld 22"/>
          <p:cNvSpPr txBox="1"/>
          <p:nvPr/>
        </p:nvSpPr>
        <p:spPr>
          <a:xfrm>
            <a:off x="35581" y="3352550"/>
            <a:ext cx="3236837" cy="430887"/>
          </a:xfrm>
          <a:prstGeom prst="rect">
            <a:avLst/>
          </a:prstGeom>
          <a:noFill/>
        </p:spPr>
        <p:txBody>
          <a:bodyPr wrap="square" rtlCol="0">
            <a:spAutoFit/>
          </a:bodyPr>
          <a:lstStyle/>
          <a:p>
            <a:pPr algn="just">
              <a:spcAft>
                <a:spcPts val="600"/>
              </a:spcAft>
            </a:pPr>
            <a:r>
              <a:rPr lang="de-DE" sz="1100" dirty="0">
                <a:latin typeface="Candara" panose="020E0502030303020204" pitchFamily="34" charset="0"/>
              </a:rPr>
              <a:t>Weitere Informationen finden Sie außerdem im Internet auf unserer Website oder auf Facebook.                                       </a:t>
            </a:r>
          </a:p>
        </p:txBody>
      </p:sp>
      <p:sp>
        <p:nvSpPr>
          <p:cNvPr id="34" name="Textfeld 33"/>
          <p:cNvSpPr txBox="1"/>
          <p:nvPr/>
        </p:nvSpPr>
        <p:spPr>
          <a:xfrm>
            <a:off x="9114" y="4887549"/>
            <a:ext cx="3306143" cy="369332"/>
          </a:xfrm>
          <a:prstGeom prst="rect">
            <a:avLst/>
          </a:prstGeom>
          <a:noFill/>
        </p:spPr>
        <p:txBody>
          <a:bodyPr wrap="square" rtlCol="0">
            <a:spAutoFit/>
          </a:bodyPr>
          <a:lstStyle/>
          <a:p>
            <a:r>
              <a:rPr lang="de-DE" b="1" cap="small">
                <a:solidFill>
                  <a:schemeClr val="bg1"/>
                </a:solidFill>
                <a:latin typeface="Candara" panose="020E0502030303020204" pitchFamily="34" charset="0"/>
              </a:rPr>
              <a:t>Ihre Ansprechpartner</a:t>
            </a:r>
          </a:p>
        </p:txBody>
      </p:sp>
      <p:sp>
        <p:nvSpPr>
          <p:cNvPr id="27" name="Textfeld 26"/>
          <p:cNvSpPr txBox="1"/>
          <p:nvPr/>
        </p:nvSpPr>
        <p:spPr>
          <a:xfrm>
            <a:off x="1040408" y="5414541"/>
            <a:ext cx="2533199" cy="830997"/>
          </a:xfrm>
          <a:prstGeom prst="rect">
            <a:avLst/>
          </a:prstGeom>
          <a:noFill/>
        </p:spPr>
        <p:txBody>
          <a:bodyPr wrap="square" rtlCol="0">
            <a:spAutoFit/>
          </a:bodyPr>
          <a:lstStyle/>
          <a:p>
            <a:r>
              <a:rPr lang="de-DE" sz="1200" b="1" dirty="0">
                <a:solidFill>
                  <a:schemeClr val="bg1"/>
                </a:solidFill>
                <a:latin typeface="Candara" panose="020E0502030303020204" pitchFamily="34" charset="0"/>
              </a:rPr>
              <a:t>Isabelle Schmidtholz</a:t>
            </a:r>
          </a:p>
          <a:p>
            <a:r>
              <a:rPr lang="de-DE" sz="1200" dirty="0">
                <a:solidFill>
                  <a:schemeClr val="bg1"/>
                </a:solidFill>
                <a:latin typeface="Candara" panose="020E0502030303020204" pitchFamily="34" charset="0"/>
              </a:rPr>
              <a:t>Regionalmanagerin</a:t>
            </a:r>
          </a:p>
          <a:p>
            <a:pPr marL="269875">
              <a:tabLst>
                <a:tab pos="269875" algn="l"/>
              </a:tabLst>
            </a:pPr>
            <a:r>
              <a:rPr lang="de-DE" sz="1200" dirty="0">
                <a:solidFill>
                  <a:schemeClr val="bg1"/>
                </a:solidFill>
                <a:latin typeface="Candara" panose="020E0502030303020204" pitchFamily="34" charset="0"/>
              </a:rPr>
              <a:t>06302/923914</a:t>
            </a:r>
          </a:p>
          <a:p>
            <a:pPr marL="269875">
              <a:tabLst>
                <a:tab pos="269875" algn="l"/>
              </a:tabLst>
            </a:pPr>
            <a:r>
              <a:rPr lang="de-DE" sz="1100" dirty="0">
                <a:solidFill>
                  <a:schemeClr val="bg1"/>
                </a:solidFill>
                <a:latin typeface="Candara" panose="020E0502030303020204" pitchFamily="34" charset="0"/>
              </a:rPr>
              <a:t>isabelle.schmidtholz@entra.de</a:t>
            </a:r>
          </a:p>
        </p:txBody>
      </p:sp>
      <p:pic>
        <p:nvPicPr>
          <p:cNvPr id="30" name="Picture 6" descr="Luzie Schwarz"/>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291" y="6319264"/>
            <a:ext cx="900000" cy="900000"/>
          </a:xfrm>
          <a:prstGeom prst="ellipse">
            <a:avLst/>
          </a:prstGeom>
          <a:noFill/>
          <a:extLst>
            <a:ext uri="{909E8E84-426E-40DD-AFC4-6F175D3DCCD1}">
              <a14:hiddenFill xmlns:a14="http://schemas.microsoft.com/office/drawing/2010/main">
                <a:solidFill>
                  <a:srgbClr val="FFFFFF"/>
                </a:solidFill>
              </a14:hiddenFill>
            </a:ext>
          </a:extLst>
        </p:spPr>
      </p:pic>
      <p:pic>
        <p:nvPicPr>
          <p:cNvPr id="31" name="Picture 8" descr="Rolf Schmidt-Markosk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291" y="7314695"/>
            <a:ext cx="900000" cy="900000"/>
          </a:xfrm>
          <a:prstGeom prst="ellipse">
            <a:avLst/>
          </a:prstGeom>
          <a:noFill/>
          <a:extLst>
            <a:ext uri="{909E8E84-426E-40DD-AFC4-6F175D3DCCD1}">
              <a14:hiddenFill xmlns:a14="http://schemas.microsoft.com/office/drawing/2010/main">
                <a:solidFill>
                  <a:srgbClr val="FFFFFF"/>
                </a:solidFill>
              </a14:hiddenFill>
            </a:ext>
          </a:extLst>
        </p:spPr>
      </p:pic>
      <p:sp>
        <p:nvSpPr>
          <p:cNvPr id="32" name="Textfeld 31"/>
          <p:cNvSpPr txBox="1"/>
          <p:nvPr/>
        </p:nvSpPr>
        <p:spPr>
          <a:xfrm>
            <a:off x="1031863" y="6353765"/>
            <a:ext cx="2214087" cy="830997"/>
          </a:xfrm>
          <a:prstGeom prst="rect">
            <a:avLst/>
          </a:prstGeom>
          <a:noFill/>
        </p:spPr>
        <p:txBody>
          <a:bodyPr wrap="square" rtlCol="0">
            <a:spAutoFit/>
          </a:bodyPr>
          <a:lstStyle/>
          <a:p>
            <a:r>
              <a:rPr lang="de-DE" sz="1200" b="1">
                <a:solidFill>
                  <a:schemeClr val="bg1"/>
                </a:solidFill>
                <a:latin typeface="Candara" panose="020E0502030303020204" pitchFamily="34" charset="0"/>
              </a:rPr>
              <a:t>Luzie Schwarz</a:t>
            </a:r>
            <a:endParaRPr lang="de-DE" sz="1200">
              <a:solidFill>
                <a:schemeClr val="bg1"/>
              </a:solidFill>
              <a:latin typeface="Candara" panose="020E0502030303020204" pitchFamily="34" charset="0"/>
            </a:endParaRPr>
          </a:p>
          <a:p>
            <a:r>
              <a:rPr lang="de-DE" sz="1200">
                <a:solidFill>
                  <a:schemeClr val="bg1"/>
                </a:solidFill>
                <a:latin typeface="Candara" panose="020E0502030303020204" pitchFamily="34" charset="0"/>
              </a:rPr>
              <a:t>Geschäftsführerin</a:t>
            </a:r>
          </a:p>
          <a:p>
            <a:pPr indent="269875"/>
            <a:r>
              <a:rPr lang="de-DE" sz="1200">
                <a:solidFill>
                  <a:schemeClr val="bg1"/>
                </a:solidFill>
                <a:latin typeface="Candara" panose="020E0502030303020204" pitchFamily="34" charset="0"/>
              </a:rPr>
              <a:t>02644/560135</a:t>
            </a:r>
          </a:p>
          <a:p>
            <a:pPr indent="269875"/>
            <a:r>
              <a:rPr lang="de-DE" sz="1200">
                <a:solidFill>
                  <a:schemeClr val="bg1"/>
                </a:solidFill>
                <a:latin typeface="Candara" panose="020E0502030303020204" pitchFamily="34" charset="0"/>
              </a:rPr>
              <a:t>luzie.schwarz@vg-linz.de</a:t>
            </a:r>
          </a:p>
        </p:txBody>
      </p:sp>
      <p:sp>
        <p:nvSpPr>
          <p:cNvPr id="33" name="Textfeld 32"/>
          <p:cNvSpPr txBox="1"/>
          <p:nvPr/>
        </p:nvSpPr>
        <p:spPr>
          <a:xfrm>
            <a:off x="1087608" y="7353012"/>
            <a:ext cx="2283072" cy="807913"/>
          </a:xfrm>
          <a:prstGeom prst="rect">
            <a:avLst/>
          </a:prstGeom>
          <a:noFill/>
        </p:spPr>
        <p:txBody>
          <a:bodyPr wrap="square" rtlCol="0">
            <a:spAutoFit/>
          </a:bodyPr>
          <a:lstStyle/>
          <a:p>
            <a:r>
              <a:rPr lang="de-DE" sz="1200" b="1">
                <a:solidFill>
                  <a:schemeClr val="bg1"/>
                </a:solidFill>
                <a:latin typeface="Candara" panose="020E0502030303020204" pitchFamily="34" charset="0"/>
              </a:rPr>
              <a:t>Rolf Schmidt-Markoski</a:t>
            </a:r>
            <a:endParaRPr lang="de-DE" sz="1200">
              <a:solidFill>
                <a:schemeClr val="bg1"/>
              </a:solidFill>
              <a:latin typeface="Candara" panose="020E0502030303020204" pitchFamily="34" charset="0"/>
            </a:endParaRPr>
          </a:p>
          <a:p>
            <a:r>
              <a:rPr lang="de-DE" sz="1200">
                <a:solidFill>
                  <a:schemeClr val="bg1"/>
                </a:solidFill>
                <a:latin typeface="Candara" panose="020E0502030303020204" pitchFamily="34" charset="0"/>
              </a:rPr>
              <a:t>Stellv. Geschäftsführer</a:t>
            </a:r>
          </a:p>
          <a:p>
            <a:pPr marL="269875"/>
            <a:r>
              <a:rPr lang="de-DE" sz="1200">
                <a:solidFill>
                  <a:schemeClr val="bg1"/>
                </a:solidFill>
                <a:latin typeface="Candara" panose="020E0502030303020204" pitchFamily="34" charset="0"/>
              </a:rPr>
              <a:t>02687/929507</a:t>
            </a:r>
          </a:p>
          <a:p>
            <a:pPr marL="269875"/>
            <a:r>
              <a:rPr lang="de-DE" sz="1100">
                <a:solidFill>
                  <a:schemeClr val="bg1"/>
                </a:solidFill>
                <a:latin typeface="Candara" panose="020E0502030303020204" pitchFamily="34" charset="0"/>
              </a:rPr>
              <a:t>schmidt-markoski@t-online.de</a:t>
            </a:r>
          </a:p>
        </p:txBody>
      </p:sp>
      <p:sp>
        <p:nvSpPr>
          <p:cNvPr id="38" name="Rechteck 37">
            <a:extLst>
              <a:ext uri="{FF2B5EF4-FFF2-40B4-BE49-F238E27FC236}">
                <a16:creationId xmlns:a16="http://schemas.microsoft.com/office/drawing/2014/main" id="{04D979B5-F77B-4F72-97C1-7B4E42BCE8A5}"/>
              </a:ext>
            </a:extLst>
          </p:cNvPr>
          <p:cNvSpPr/>
          <p:nvPr/>
        </p:nvSpPr>
        <p:spPr>
          <a:xfrm>
            <a:off x="0" y="9241761"/>
            <a:ext cx="6858000" cy="664239"/>
          </a:xfrm>
          <a:prstGeom prst="rect">
            <a:avLst/>
          </a:prstGeom>
          <a:gradFill flip="none" rotWithShape="1">
            <a:gsLst>
              <a:gs pos="0">
                <a:srgbClr val="5F93AA">
                  <a:shade val="30000"/>
                  <a:satMod val="115000"/>
                </a:srgbClr>
              </a:gs>
              <a:gs pos="50000">
                <a:srgbClr val="5F93AA">
                  <a:shade val="67500"/>
                  <a:satMod val="115000"/>
                </a:srgbClr>
              </a:gs>
              <a:gs pos="100000">
                <a:srgbClr val="5F93AA">
                  <a:shade val="100000"/>
                  <a:satMod val="115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Calibri" panose="020F0502020204030204" pitchFamily="34" charset="0"/>
            </a:endParaRPr>
          </a:p>
        </p:txBody>
      </p:sp>
      <p:sp>
        <p:nvSpPr>
          <p:cNvPr id="39" name="Ellipse 38">
            <a:extLst>
              <a:ext uri="{FF2B5EF4-FFF2-40B4-BE49-F238E27FC236}">
                <a16:creationId xmlns:a16="http://schemas.microsoft.com/office/drawing/2014/main" id="{7937FD8F-8488-4019-89AE-5492AC1E3409}"/>
              </a:ext>
            </a:extLst>
          </p:cNvPr>
          <p:cNvSpPr/>
          <p:nvPr/>
        </p:nvSpPr>
        <p:spPr>
          <a:xfrm>
            <a:off x="6274462" y="9082916"/>
            <a:ext cx="1065476" cy="981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Rechteck 39">
            <a:extLst>
              <a:ext uri="{FF2B5EF4-FFF2-40B4-BE49-F238E27FC236}">
                <a16:creationId xmlns:a16="http://schemas.microsoft.com/office/drawing/2014/main" id="{013433BF-060C-4EA5-BFF7-FD1037A59257}"/>
              </a:ext>
            </a:extLst>
          </p:cNvPr>
          <p:cNvSpPr/>
          <p:nvPr/>
        </p:nvSpPr>
        <p:spPr>
          <a:xfrm>
            <a:off x="-1" y="-2180"/>
            <a:ext cx="5494790" cy="626162"/>
          </a:xfrm>
          <a:prstGeom prst="rect">
            <a:avLst/>
          </a:prstGeom>
          <a:gradFill flip="none" rotWithShape="1">
            <a:gsLst>
              <a:gs pos="0">
                <a:srgbClr val="5F93AA">
                  <a:shade val="30000"/>
                  <a:satMod val="115000"/>
                </a:srgbClr>
              </a:gs>
              <a:gs pos="50000">
                <a:srgbClr val="5F93AA">
                  <a:shade val="67500"/>
                  <a:satMod val="115000"/>
                </a:srgbClr>
              </a:gs>
              <a:gs pos="100000">
                <a:srgbClr val="5F93AA">
                  <a:shade val="100000"/>
                  <a:satMod val="115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Calibri" panose="020F0502020204030204" pitchFamily="34" charset="0"/>
            </a:endParaRPr>
          </a:p>
        </p:txBody>
      </p:sp>
      <p:sp>
        <p:nvSpPr>
          <p:cNvPr id="41" name="Ellipse 40">
            <a:extLst>
              <a:ext uri="{FF2B5EF4-FFF2-40B4-BE49-F238E27FC236}">
                <a16:creationId xmlns:a16="http://schemas.microsoft.com/office/drawing/2014/main" id="{65843C97-054D-423C-9F4C-78409649109D}"/>
              </a:ext>
            </a:extLst>
          </p:cNvPr>
          <p:cNvSpPr/>
          <p:nvPr/>
        </p:nvSpPr>
        <p:spPr>
          <a:xfrm>
            <a:off x="5058808" y="-178298"/>
            <a:ext cx="1065476" cy="981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3" name="Grafik 42">
            <a:extLst>
              <a:ext uri="{FF2B5EF4-FFF2-40B4-BE49-F238E27FC236}">
                <a16:creationId xmlns:a16="http://schemas.microsoft.com/office/drawing/2014/main" id="{169F579C-AF24-4A8D-B74D-5C9D4AA199E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5131642" y="54645"/>
            <a:ext cx="1675558" cy="512719"/>
          </a:xfrm>
          <a:prstGeom prst="rect">
            <a:avLst/>
          </a:prstGeom>
        </p:spPr>
      </p:pic>
      <p:pic>
        <p:nvPicPr>
          <p:cNvPr id="46" name="Picture 4" descr="Bildergebnis fÃ¼r facebook logo vector">
            <a:hlinkClick r:id="rId9"/>
            <a:extLst>
              <a:ext uri="{FF2B5EF4-FFF2-40B4-BE49-F238E27FC236}">
                <a16:creationId xmlns:a16="http://schemas.microsoft.com/office/drawing/2014/main" id="{66C08F81-B781-41D5-81EC-D495850021A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598" y="4348485"/>
            <a:ext cx="456079" cy="450000"/>
          </a:xfrm>
          <a:prstGeom prst="rect">
            <a:avLst/>
          </a:prstGeom>
          <a:noFill/>
          <a:extLst>
            <a:ext uri="{909E8E84-426E-40DD-AFC4-6F175D3DCCD1}">
              <a14:hiddenFill xmlns:a14="http://schemas.microsoft.com/office/drawing/2010/main">
                <a:solidFill>
                  <a:srgbClr val="FFFFFF"/>
                </a:solidFill>
              </a14:hiddenFill>
            </a:ext>
          </a:extLst>
        </p:spPr>
      </p:pic>
      <p:pic>
        <p:nvPicPr>
          <p:cNvPr id="2" name="Grafik 1">
            <a:hlinkClick r:id="rId11"/>
            <a:extLst>
              <a:ext uri="{FF2B5EF4-FFF2-40B4-BE49-F238E27FC236}">
                <a16:creationId xmlns:a16="http://schemas.microsoft.com/office/drawing/2014/main" id="{C9B7B7B6-3FB7-47E1-962F-28740B06AC08}"/>
              </a:ext>
            </a:extLst>
          </p:cNvPr>
          <p:cNvPicPr>
            <a:picLocks noChangeAspect="1"/>
          </p:cNvPicPr>
          <p:nvPr/>
        </p:nvPicPr>
        <p:blipFill rotWithShape="1">
          <a:blip r:embed="rId12"/>
          <a:srcRect l="12333" t="11471" r="9395" b="11567"/>
          <a:stretch/>
        </p:blipFill>
        <p:spPr>
          <a:xfrm>
            <a:off x="120387" y="3840498"/>
            <a:ext cx="454569" cy="446959"/>
          </a:xfrm>
          <a:prstGeom prst="rect">
            <a:avLst/>
          </a:prstGeom>
        </p:spPr>
      </p:pic>
      <p:sp>
        <p:nvSpPr>
          <p:cNvPr id="6" name="Textfeld 5">
            <a:hlinkClick r:id="rId11"/>
            <a:extLst>
              <a:ext uri="{FF2B5EF4-FFF2-40B4-BE49-F238E27FC236}">
                <a16:creationId xmlns:a16="http://schemas.microsoft.com/office/drawing/2014/main" id="{2AA2DD1B-A2EC-4127-9E0A-8D6B5F8FFC1F}"/>
              </a:ext>
            </a:extLst>
          </p:cNvPr>
          <p:cNvSpPr txBox="1"/>
          <p:nvPr/>
        </p:nvSpPr>
        <p:spPr>
          <a:xfrm>
            <a:off x="635882" y="3894700"/>
            <a:ext cx="2848878" cy="338554"/>
          </a:xfrm>
          <a:prstGeom prst="rect">
            <a:avLst/>
          </a:prstGeom>
          <a:noFill/>
        </p:spPr>
        <p:txBody>
          <a:bodyPr wrap="square" rtlCol="0">
            <a:spAutoFit/>
          </a:bodyPr>
          <a:lstStyle/>
          <a:p>
            <a:r>
              <a:rPr lang="de-DE" sz="1600" dirty="0">
                <a:latin typeface="Candara" panose="020E0502030303020204" pitchFamily="34" charset="0"/>
              </a:rPr>
              <a:t>www.region-rhein-wied.de</a:t>
            </a:r>
          </a:p>
        </p:txBody>
      </p:sp>
      <p:sp>
        <p:nvSpPr>
          <p:cNvPr id="8" name="Textfeld 7">
            <a:hlinkClick r:id="rId13"/>
            <a:extLst>
              <a:ext uri="{FF2B5EF4-FFF2-40B4-BE49-F238E27FC236}">
                <a16:creationId xmlns:a16="http://schemas.microsoft.com/office/drawing/2014/main" id="{70222097-9A2E-48CF-933A-0499CA966774}"/>
              </a:ext>
            </a:extLst>
          </p:cNvPr>
          <p:cNvSpPr txBox="1"/>
          <p:nvPr/>
        </p:nvSpPr>
        <p:spPr>
          <a:xfrm>
            <a:off x="608918" y="4456154"/>
            <a:ext cx="1609736" cy="338554"/>
          </a:xfrm>
          <a:prstGeom prst="rect">
            <a:avLst/>
          </a:prstGeom>
          <a:noFill/>
        </p:spPr>
        <p:txBody>
          <a:bodyPr wrap="none" rtlCol="0">
            <a:spAutoFit/>
          </a:bodyPr>
          <a:lstStyle/>
          <a:p>
            <a:r>
              <a:rPr lang="de-DE" sz="1600" dirty="0">
                <a:latin typeface="Candara" panose="020E0502030303020204" pitchFamily="34" charset="0"/>
              </a:rPr>
              <a:t>@ </a:t>
            </a:r>
            <a:r>
              <a:rPr lang="de-DE" sz="1600" dirty="0" err="1">
                <a:latin typeface="Candara" panose="020E0502030303020204" pitchFamily="34" charset="0"/>
              </a:rPr>
              <a:t>lag.rheinwied</a:t>
            </a:r>
            <a:endParaRPr lang="de-DE" sz="1600" dirty="0"/>
          </a:p>
        </p:txBody>
      </p:sp>
      <p:pic>
        <p:nvPicPr>
          <p:cNvPr id="47" name="Grafik 46" descr="Hörer">
            <a:extLst>
              <a:ext uri="{FF2B5EF4-FFF2-40B4-BE49-F238E27FC236}">
                <a16:creationId xmlns:a16="http://schemas.microsoft.com/office/drawing/2014/main" id="{23E0CA85-8ED4-471C-99B5-E31FB4985F6A}"/>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43964" y="5854995"/>
            <a:ext cx="180000" cy="180000"/>
          </a:xfrm>
          <a:prstGeom prst="rect">
            <a:avLst/>
          </a:prstGeom>
        </p:spPr>
      </p:pic>
      <p:pic>
        <p:nvPicPr>
          <p:cNvPr id="49" name="Grafik 48" descr="Umschlag">
            <a:extLst>
              <a:ext uri="{FF2B5EF4-FFF2-40B4-BE49-F238E27FC236}">
                <a16:creationId xmlns:a16="http://schemas.microsoft.com/office/drawing/2014/main" id="{356E27BA-05CB-4AB8-BBDF-2024DFD5A3D4}"/>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09309" y="5991996"/>
            <a:ext cx="249309" cy="249309"/>
          </a:xfrm>
          <a:prstGeom prst="rect">
            <a:avLst/>
          </a:prstGeom>
        </p:spPr>
      </p:pic>
      <p:pic>
        <p:nvPicPr>
          <p:cNvPr id="50" name="Grafik 49" descr="Hörer">
            <a:extLst>
              <a:ext uri="{FF2B5EF4-FFF2-40B4-BE49-F238E27FC236}">
                <a16:creationId xmlns:a16="http://schemas.microsoft.com/office/drawing/2014/main" id="{D2676A45-3F12-4591-94FB-18BA6E3C656F}"/>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63368" y="6762209"/>
            <a:ext cx="180000" cy="180000"/>
          </a:xfrm>
          <a:prstGeom prst="rect">
            <a:avLst/>
          </a:prstGeom>
        </p:spPr>
      </p:pic>
      <p:pic>
        <p:nvPicPr>
          <p:cNvPr id="51" name="Grafik 50" descr="Umschlag">
            <a:extLst>
              <a:ext uri="{FF2B5EF4-FFF2-40B4-BE49-F238E27FC236}">
                <a16:creationId xmlns:a16="http://schemas.microsoft.com/office/drawing/2014/main" id="{85836663-DD16-416A-BF34-6F766DD6CAB2}"/>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32415" y="6907592"/>
            <a:ext cx="249309" cy="249309"/>
          </a:xfrm>
          <a:prstGeom prst="rect">
            <a:avLst/>
          </a:prstGeom>
        </p:spPr>
      </p:pic>
      <p:pic>
        <p:nvPicPr>
          <p:cNvPr id="52" name="Grafik 51" descr="Hörer">
            <a:extLst>
              <a:ext uri="{FF2B5EF4-FFF2-40B4-BE49-F238E27FC236}">
                <a16:creationId xmlns:a16="http://schemas.microsoft.com/office/drawing/2014/main" id="{9AEBC34D-CF45-4D52-A11D-80FBBA728586}"/>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63368" y="7766233"/>
            <a:ext cx="180000" cy="180000"/>
          </a:xfrm>
          <a:prstGeom prst="rect">
            <a:avLst/>
          </a:prstGeom>
        </p:spPr>
      </p:pic>
      <p:pic>
        <p:nvPicPr>
          <p:cNvPr id="53" name="Grafik 52" descr="Umschlag">
            <a:extLst>
              <a:ext uri="{FF2B5EF4-FFF2-40B4-BE49-F238E27FC236}">
                <a16:creationId xmlns:a16="http://schemas.microsoft.com/office/drawing/2014/main" id="{007203FD-A834-4F7E-A21A-B46D0F3E6262}"/>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32415" y="7911616"/>
            <a:ext cx="249309" cy="249309"/>
          </a:xfrm>
          <a:prstGeom prst="rect">
            <a:avLst/>
          </a:prstGeom>
        </p:spPr>
      </p:pic>
      <p:pic>
        <p:nvPicPr>
          <p:cNvPr id="54" name="Grafik 53" descr="Hörer">
            <a:extLst>
              <a:ext uri="{FF2B5EF4-FFF2-40B4-BE49-F238E27FC236}">
                <a16:creationId xmlns:a16="http://schemas.microsoft.com/office/drawing/2014/main" id="{89991FC1-8127-4AE5-A117-F77DD562FCC0}"/>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64232" y="8757896"/>
            <a:ext cx="180000" cy="180000"/>
          </a:xfrm>
          <a:prstGeom prst="rect">
            <a:avLst/>
          </a:prstGeom>
        </p:spPr>
      </p:pic>
      <p:pic>
        <p:nvPicPr>
          <p:cNvPr id="55" name="Grafik 54" descr="Umschlag">
            <a:extLst>
              <a:ext uri="{FF2B5EF4-FFF2-40B4-BE49-F238E27FC236}">
                <a16:creationId xmlns:a16="http://schemas.microsoft.com/office/drawing/2014/main" id="{067BA539-631A-456A-B22E-9273C29BAA8A}"/>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33279" y="8903279"/>
            <a:ext cx="249309" cy="249309"/>
          </a:xfrm>
          <a:prstGeom prst="rect">
            <a:avLst/>
          </a:prstGeom>
        </p:spPr>
      </p:pic>
      <p:pic>
        <p:nvPicPr>
          <p:cNvPr id="56" name="Grafik 55" descr="Hörer">
            <a:extLst>
              <a:ext uri="{FF2B5EF4-FFF2-40B4-BE49-F238E27FC236}">
                <a16:creationId xmlns:a16="http://schemas.microsoft.com/office/drawing/2014/main" id="{E647299E-5756-4065-9AFD-7758977F5D19}"/>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367073" y="7269271"/>
            <a:ext cx="126577" cy="126577"/>
          </a:xfrm>
          <a:prstGeom prst="rect">
            <a:avLst/>
          </a:prstGeom>
        </p:spPr>
      </p:pic>
      <p:pic>
        <p:nvPicPr>
          <p:cNvPr id="57" name="Grafik 56" descr="Umschlag">
            <a:extLst>
              <a:ext uri="{FF2B5EF4-FFF2-40B4-BE49-F238E27FC236}">
                <a16:creationId xmlns:a16="http://schemas.microsoft.com/office/drawing/2014/main" id="{DA8F305F-B4B1-4DC0-A5C7-5C78E0F16B75}"/>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355891" y="7353012"/>
            <a:ext cx="166067" cy="166067"/>
          </a:xfrm>
          <a:prstGeom prst="rect">
            <a:avLst/>
          </a:prstGeom>
        </p:spPr>
      </p:pic>
      <p:sp>
        <p:nvSpPr>
          <p:cNvPr id="58" name="Textfeld 57">
            <a:extLst>
              <a:ext uri="{FF2B5EF4-FFF2-40B4-BE49-F238E27FC236}">
                <a16:creationId xmlns:a16="http://schemas.microsoft.com/office/drawing/2014/main" id="{F66410B2-9B7A-40CB-BC3F-64AD9F85EA91}"/>
              </a:ext>
            </a:extLst>
          </p:cNvPr>
          <p:cNvSpPr txBox="1"/>
          <p:nvPr/>
        </p:nvSpPr>
        <p:spPr>
          <a:xfrm>
            <a:off x="4231" y="143387"/>
            <a:ext cx="2500974" cy="369332"/>
          </a:xfrm>
          <a:prstGeom prst="rect">
            <a:avLst/>
          </a:prstGeom>
          <a:noFill/>
        </p:spPr>
        <p:txBody>
          <a:bodyPr wrap="square" rtlCol="0">
            <a:spAutoFit/>
          </a:bodyPr>
          <a:lstStyle/>
          <a:p>
            <a:pPr algn="r"/>
            <a:r>
              <a:rPr lang="de-DE" b="1" dirty="0">
                <a:solidFill>
                  <a:schemeClr val="bg1"/>
                </a:solidFill>
                <a:effectLst>
                  <a:outerShdw blurRad="38100" dist="38100" dir="2700000" algn="tl">
                    <a:srgbClr val="000000">
                      <a:alpha val="43137"/>
                    </a:srgbClr>
                  </a:outerShdw>
                </a:effectLst>
                <a:latin typeface="Ink Free" panose="03080402000500000000" pitchFamily="66" charset="0"/>
              </a:rPr>
              <a:t>Newsletter 16 | 2022</a:t>
            </a:r>
            <a:endParaRPr lang="de-DE" i="1" dirty="0">
              <a:solidFill>
                <a:schemeClr val="bg1"/>
              </a:solidFill>
              <a:effectLst>
                <a:outerShdw blurRad="38100" dist="38100" dir="2700000" algn="tl">
                  <a:srgbClr val="000000">
                    <a:alpha val="43137"/>
                  </a:srgbClr>
                </a:outerShdw>
              </a:effectLst>
              <a:latin typeface="Ink Free" panose="03080402000500000000" pitchFamily="66" charset="0"/>
            </a:endParaRPr>
          </a:p>
        </p:txBody>
      </p:sp>
      <p:sp>
        <p:nvSpPr>
          <p:cNvPr id="59" name="Textfeld 58">
            <a:extLst>
              <a:ext uri="{FF2B5EF4-FFF2-40B4-BE49-F238E27FC236}">
                <a16:creationId xmlns:a16="http://schemas.microsoft.com/office/drawing/2014/main" id="{F2D5FD99-BC5C-4AEA-ABDD-98F97D8D7B2A}"/>
              </a:ext>
            </a:extLst>
          </p:cNvPr>
          <p:cNvSpPr txBox="1"/>
          <p:nvPr/>
        </p:nvSpPr>
        <p:spPr>
          <a:xfrm>
            <a:off x="1035944" y="8336636"/>
            <a:ext cx="2214087" cy="830997"/>
          </a:xfrm>
          <a:prstGeom prst="rect">
            <a:avLst/>
          </a:prstGeom>
          <a:noFill/>
        </p:spPr>
        <p:txBody>
          <a:bodyPr wrap="square" rtlCol="0">
            <a:spAutoFit/>
          </a:bodyPr>
          <a:lstStyle/>
          <a:p>
            <a:r>
              <a:rPr lang="de-DE" sz="1200" b="1" dirty="0">
                <a:solidFill>
                  <a:schemeClr val="bg1"/>
                </a:solidFill>
                <a:latin typeface="Candara" panose="020E0502030303020204" pitchFamily="34" charset="0"/>
              </a:rPr>
              <a:t>Karsten Fehr</a:t>
            </a:r>
            <a:endParaRPr lang="de-DE" sz="1200" dirty="0">
              <a:solidFill>
                <a:schemeClr val="bg1"/>
              </a:solidFill>
              <a:latin typeface="Candara" panose="020E0502030303020204" pitchFamily="34" charset="0"/>
            </a:endParaRPr>
          </a:p>
          <a:p>
            <a:r>
              <a:rPr lang="de-DE" sz="1200" dirty="0">
                <a:solidFill>
                  <a:schemeClr val="bg1"/>
                </a:solidFill>
                <a:latin typeface="Candara" panose="020E0502030303020204" pitchFamily="34" charset="0"/>
              </a:rPr>
              <a:t>LAG-Vorsitzender</a:t>
            </a:r>
          </a:p>
          <a:p>
            <a:pPr marL="269875"/>
            <a:r>
              <a:rPr lang="de-DE" sz="1200" dirty="0">
                <a:solidFill>
                  <a:schemeClr val="bg1"/>
                </a:solidFill>
                <a:latin typeface="Candara" panose="020E0502030303020204" pitchFamily="34" charset="0"/>
              </a:rPr>
              <a:t>02224 1806-30</a:t>
            </a:r>
          </a:p>
          <a:p>
            <a:pPr marL="269875"/>
            <a:r>
              <a:rPr lang="de-DE" sz="1200" dirty="0">
                <a:solidFill>
                  <a:schemeClr val="bg1"/>
                </a:solidFill>
                <a:latin typeface="Candara" panose="020E0502030303020204" pitchFamily="34" charset="0"/>
              </a:rPr>
              <a:t>fehr@vgvunkel.de</a:t>
            </a:r>
          </a:p>
        </p:txBody>
      </p:sp>
      <p:sp>
        <p:nvSpPr>
          <p:cNvPr id="44" name="Textfeld 43">
            <a:extLst>
              <a:ext uri="{FF2B5EF4-FFF2-40B4-BE49-F238E27FC236}">
                <a16:creationId xmlns:a16="http://schemas.microsoft.com/office/drawing/2014/main" id="{4D8233D6-A526-4D27-9249-ADF81259E056}"/>
              </a:ext>
            </a:extLst>
          </p:cNvPr>
          <p:cNvSpPr txBox="1"/>
          <p:nvPr/>
        </p:nvSpPr>
        <p:spPr>
          <a:xfrm>
            <a:off x="1766586" y="9422303"/>
            <a:ext cx="5129435" cy="369332"/>
          </a:xfrm>
          <a:prstGeom prst="rect">
            <a:avLst/>
          </a:prstGeom>
          <a:noFill/>
        </p:spPr>
        <p:txBody>
          <a:bodyPr wrap="square" rtlCol="0">
            <a:spAutoFit/>
          </a:bodyPr>
          <a:lstStyle/>
          <a:p>
            <a:r>
              <a:rPr lang="de-DE" b="1" dirty="0">
                <a:solidFill>
                  <a:schemeClr val="bg1"/>
                </a:solidFill>
                <a:effectLst>
                  <a:outerShdw blurRad="38100" dist="38100" dir="2700000" algn="tl">
                    <a:srgbClr val="000000">
                      <a:alpha val="43137"/>
                    </a:srgbClr>
                  </a:outerShdw>
                </a:effectLst>
                <a:latin typeface="Ink Free" panose="03080402000500000000" pitchFamily="66" charset="0"/>
              </a:rPr>
              <a:t>Lokale Aktionsgruppe Rhein-Wied 		</a:t>
            </a:r>
            <a:r>
              <a:rPr lang="de-DE" b="1" dirty="0">
                <a:solidFill>
                  <a:srgbClr val="5690AA"/>
                </a:solidFill>
                <a:effectLst>
                  <a:outerShdw blurRad="38100" dist="38100" dir="2700000" algn="tl">
                    <a:srgbClr val="000000">
                      <a:alpha val="43137"/>
                    </a:srgbClr>
                  </a:outerShdw>
                </a:effectLst>
                <a:latin typeface="Ink Free" panose="03080402000500000000" pitchFamily="66" charset="0"/>
              </a:rPr>
              <a:t>4</a:t>
            </a:r>
            <a:r>
              <a:rPr lang="de-DE" b="1" dirty="0">
                <a:solidFill>
                  <a:schemeClr val="bg1"/>
                </a:solidFill>
                <a:effectLst>
                  <a:outerShdw blurRad="38100" dist="38100" dir="2700000" algn="tl">
                    <a:srgbClr val="000000">
                      <a:alpha val="43137"/>
                    </a:srgbClr>
                  </a:outerShdw>
                </a:effectLst>
                <a:latin typeface="Ink Free" panose="03080402000500000000" pitchFamily="66" charset="0"/>
              </a:rPr>
              <a:t> </a:t>
            </a:r>
          </a:p>
        </p:txBody>
      </p:sp>
      <p:pic>
        <p:nvPicPr>
          <p:cNvPr id="16" name="Grafik 15">
            <a:extLst>
              <a:ext uri="{FF2B5EF4-FFF2-40B4-BE49-F238E27FC236}">
                <a16:creationId xmlns:a16="http://schemas.microsoft.com/office/drawing/2014/main" id="{3ABD0C0D-6EBC-4101-9FD8-AFF1A24604B5}"/>
              </a:ext>
            </a:extLst>
          </p:cNvPr>
          <p:cNvPicPr>
            <a:picLocks noChangeAspect="1"/>
          </p:cNvPicPr>
          <p:nvPr/>
        </p:nvPicPr>
        <p:blipFill rotWithShape="1">
          <a:blip r:embed="rId18"/>
          <a:srcRect l="6730" t="3869" b="15727"/>
          <a:stretch/>
        </p:blipFill>
        <p:spPr>
          <a:xfrm>
            <a:off x="86167" y="8315536"/>
            <a:ext cx="928266" cy="850891"/>
          </a:xfrm>
          <a:prstGeom prst="ellipse">
            <a:avLst/>
          </a:prstGeom>
        </p:spPr>
      </p:pic>
      <p:sp>
        <p:nvSpPr>
          <p:cNvPr id="62" name="Rechteck 61">
            <a:extLst>
              <a:ext uri="{FF2B5EF4-FFF2-40B4-BE49-F238E27FC236}">
                <a16:creationId xmlns:a16="http://schemas.microsoft.com/office/drawing/2014/main" id="{095CF828-6AAD-4216-D4F8-CC5BE67C6EB1}"/>
              </a:ext>
            </a:extLst>
          </p:cNvPr>
          <p:cNvSpPr/>
          <p:nvPr/>
        </p:nvSpPr>
        <p:spPr>
          <a:xfrm>
            <a:off x="3506627" y="635365"/>
            <a:ext cx="3372167" cy="540547"/>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b="1" dirty="0">
              <a:latin typeface="Candara" panose="020E0502030303020204" pitchFamily="34" charset="0"/>
            </a:endParaRPr>
          </a:p>
          <a:p>
            <a:r>
              <a:rPr lang="de-DE" b="1" dirty="0">
                <a:latin typeface="Candara" panose="020E0502030303020204" pitchFamily="34" charset="0"/>
              </a:rPr>
              <a:t>Die Abschlussbroschüre</a:t>
            </a:r>
          </a:p>
          <a:p>
            <a:endParaRPr lang="de-DE" b="1" dirty="0">
              <a:latin typeface="Candara" panose="020E0502030303020204" pitchFamily="34" charset="0"/>
            </a:endParaRPr>
          </a:p>
        </p:txBody>
      </p:sp>
      <p:sp>
        <p:nvSpPr>
          <p:cNvPr id="63" name="Textfeld 62">
            <a:extLst>
              <a:ext uri="{FF2B5EF4-FFF2-40B4-BE49-F238E27FC236}">
                <a16:creationId xmlns:a16="http://schemas.microsoft.com/office/drawing/2014/main" id="{F8B35799-51F2-C487-577F-0D2BE18FD3F2}"/>
              </a:ext>
            </a:extLst>
          </p:cNvPr>
          <p:cNvSpPr txBox="1"/>
          <p:nvPr/>
        </p:nvSpPr>
        <p:spPr>
          <a:xfrm>
            <a:off x="3454336" y="1277100"/>
            <a:ext cx="3335491" cy="1938992"/>
          </a:xfrm>
          <a:prstGeom prst="rect">
            <a:avLst/>
          </a:prstGeom>
          <a:noFill/>
        </p:spPr>
        <p:txBody>
          <a:bodyPr wrap="square" rtlCol="0">
            <a:spAutoFit/>
          </a:bodyPr>
          <a:lstStyle/>
          <a:p>
            <a:pPr algn="just"/>
            <a:r>
              <a:rPr lang="de-DE" sz="1200" dirty="0">
                <a:latin typeface="Candara" panose="020E0502030303020204" pitchFamily="34" charset="0"/>
              </a:rPr>
              <a:t>In den letzten Monaten waren wir fleißig am Schreiben, sodass wir Ihnen auch im Regionalforum unsere Abschlussbroschüre zum Ende der Förderperiode vorstellen möchten. </a:t>
            </a:r>
          </a:p>
          <a:p>
            <a:pPr algn="just"/>
            <a:endParaRPr lang="de-DE" sz="1200" dirty="0">
              <a:latin typeface="Candara" panose="020E0502030303020204" pitchFamily="34" charset="0"/>
            </a:endParaRPr>
          </a:p>
          <a:p>
            <a:pPr algn="just"/>
            <a:r>
              <a:rPr lang="de-DE" sz="1200" dirty="0">
                <a:latin typeface="Candara" panose="020E0502030303020204" pitchFamily="34" charset="0"/>
              </a:rPr>
              <a:t>Viele der dort vorgestellten Projekte werden in </a:t>
            </a:r>
            <a:r>
              <a:rPr lang="de-DE" sz="1200" dirty="0" err="1">
                <a:latin typeface="Candara" panose="020E0502030303020204" pitchFamily="34" charset="0"/>
              </a:rPr>
              <a:t>Vettelschoß</a:t>
            </a:r>
            <a:r>
              <a:rPr lang="de-DE" sz="1200" dirty="0">
                <a:latin typeface="Candara" panose="020E0502030303020204" pitchFamily="34" charset="0"/>
              </a:rPr>
              <a:t> auch dabei sein! All Ihre Fragen rund um die LEADER-Förderung können Sie direkt bei dem Termin stellen. </a:t>
            </a:r>
          </a:p>
          <a:p>
            <a:pPr algn="just"/>
            <a:endParaRPr lang="de-DE" sz="1200" dirty="0">
              <a:latin typeface="Candara" panose="020E0502030303020204" pitchFamily="34" charset="0"/>
            </a:endParaRPr>
          </a:p>
        </p:txBody>
      </p:sp>
      <p:pic>
        <p:nvPicPr>
          <p:cNvPr id="64" name="Grafik 63">
            <a:extLst>
              <a:ext uri="{FF2B5EF4-FFF2-40B4-BE49-F238E27FC236}">
                <a16:creationId xmlns:a16="http://schemas.microsoft.com/office/drawing/2014/main" id="{302AF2A1-A5D5-770A-62FF-A5520874B2F1}"/>
              </a:ext>
            </a:extLst>
          </p:cNvPr>
          <p:cNvPicPr>
            <a:picLocks noChangeAspect="1"/>
          </p:cNvPicPr>
          <p:nvPr/>
        </p:nvPicPr>
        <p:blipFill rotWithShape="1">
          <a:blip r:embed="rId19"/>
          <a:srcRect l="36953" t="17243" r="34476" b="33589"/>
          <a:stretch/>
        </p:blipFill>
        <p:spPr>
          <a:xfrm>
            <a:off x="3888509" y="3125029"/>
            <a:ext cx="2395628" cy="2318928"/>
          </a:xfrm>
          <a:prstGeom prst="rect">
            <a:avLst/>
          </a:prstGeom>
          <a:ln>
            <a:noFill/>
          </a:ln>
          <a:effectLst>
            <a:outerShdw blurRad="292100" dist="139700" dir="2700000" algn="tl" rotWithShape="0">
              <a:srgbClr val="333333">
                <a:alpha val="65000"/>
              </a:srgbClr>
            </a:outerShdw>
          </a:effectLst>
        </p:spPr>
      </p:pic>
      <p:pic>
        <p:nvPicPr>
          <p:cNvPr id="60" name="Grafik 59">
            <a:extLst>
              <a:ext uri="{FF2B5EF4-FFF2-40B4-BE49-F238E27FC236}">
                <a16:creationId xmlns:a16="http://schemas.microsoft.com/office/drawing/2014/main" id="{DD7A706A-27CE-4C35-B1ED-A772E9FC5A0E}"/>
              </a:ext>
            </a:extLst>
          </p:cNvPr>
          <p:cNvPicPr>
            <a:picLocks noChangeAspect="1"/>
          </p:cNvPicPr>
          <p:nvPr/>
        </p:nvPicPr>
        <p:blipFill rotWithShape="1">
          <a:blip r:embed="rId20"/>
          <a:srcRect l="10017" r="9869"/>
          <a:stretch/>
        </p:blipFill>
        <p:spPr>
          <a:xfrm>
            <a:off x="63733" y="5319486"/>
            <a:ext cx="942581" cy="879763"/>
          </a:xfrm>
          <a:prstGeom prst="ellipse">
            <a:avLst/>
          </a:prstGeom>
        </p:spPr>
      </p:pic>
    </p:spTree>
    <p:extLst>
      <p:ext uri="{BB962C8B-B14F-4D97-AF65-F5344CB8AC3E}">
        <p14:creationId xmlns:p14="http://schemas.microsoft.com/office/powerpoint/2010/main" val="272776077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107fdca7-9f12-456a-8045-10a798f42c6e" xsi:nil="true"/>
    <Beschreibung xmlns="107fdca7-9f12-456a-8045-10a798f42c6e" xsi:nil="true"/>
    <TaxCatchAll xmlns="32c94a56-54b5-431b-a644-ddd55711c683" xsi:nil="true"/>
    <lcf76f155ced4ddcb4097134ff3c332f xmlns="107fdca7-9f12-456a-8045-10a798f42c6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7712B9E981766B4B9EAFAC3FBF6D19C8" ma:contentTypeVersion="18" ma:contentTypeDescription="Ein neues Dokument erstellen." ma:contentTypeScope="" ma:versionID="626acabba1712a89642e87f1009d9e71">
  <xsd:schema xmlns:xsd="http://www.w3.org/2001/XMLSchema" xmlns:xs="http://www.w3.org/2001/XMLSchema" xmlns:p="http://schemas.microsoft.com/office/2006/metadata/properties" xmlns:ns2="32c94a56-54b5-431b-a644-ddd55711c683" xmlns:ns3="107fdca7-9f12-456a-8045-10a798f42c6e" targetNamespace="http://schemas.microsoft.com/office/2006/metadata/properties" ma:root="true" ma:fieldsID="ca641786a9c07d07fd2ac0dc2e9655d6" ns2:_="" ns3:_="">
    <xsd:import namespace="32c94a56-54b5-431b-a644-ddd55711c683"/>
    <xsd:import namespace="107fdca7-9f12-456a-8045-10a798f42c6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_Flow_SignoffStatus" minOccurs="0"/>
                <xsd:element ref="ns3:MediaServiceAutoTags" minOccurs="0"/>
                <xsd:element ref="ns3:MediaServiceOCR" minOccurs="0"/>
                <xsd:element ref="ns3:MediaServiceDateTaken" minOccurs="0"/>
                <xsd:element ref="ns3:MediaServiceLocation" minOccurs="0"/>
                <xsd:element ref="ns3:MediaServiceEventHashCode" minOccurs="0"/>
                <xsd:element ref="ns3:MediaServiceGenerationTime" minOccurs="0"/>
                <xsd:element ref="ns3:Beschreibung"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c94a56-54b5-431b-a644-ddd55711c683"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TaxCatchAll" ma:index="25" nillable="true" ma:displayName="Taxonomy Catch All Column" ma:hidden="true" ma:list="{be0f0f65-1022-418b-bd08-ae5b92ef21c4}" ma:internalName="TaxCatchAll" ma:showField="CatchAllData" ma:web="32c94a56-54b5-431b-a644-ddd55711c68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07fdca7-9f12-456a-8045-10a798f42c6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_Flow_SignoffStatus" ma:index="12" nillable="true" ma:displayName="Status Unterschrift" ma:internalName="_x0024_Resources_x003a_core_x002c_Signoff_Status_x003b_">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Beschreibung" ma:index="19" nillable="true" ma:displayName="Beschreibung" ma:format="Dropdown" ma:internalName="Beschreibung">
      <xsd:simpleType>
        <xsd:restriction base="dms:Text">
          <xsd:maxLength value="255"/>
        </xsd:restrictio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Bildmarkierungen" ma:readOnly="false" ma:fieldId="{5cf76f15-5ced-4ddc-b409-7134ff3c332f}" ma:taxonomyMulti="true" ma:sspId="a8b0bdb4-4bca-45c8-b491-f82687a9f0a1"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FC22E3F-7448-4DDF-95FB-28AA91D1DF83}">
  <ds:schemaRefs>
    <ds:schemaRef ds:uri="http://purl.org/dc/elements/1.1/"/>
    <ds:schemaRef ds:uri="107fdca7-9f12-456a-8045-10a798f42c6e"/>
    <ds:schemaRef ds:uri="32c94a56-54b5-431b-a644-ddd55711c683"/>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9257EFAA-34E1-4832-B4FF-7726E53C31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c94a56-54b5-431b-a644-ddd55711c683"/>
    <ds:schemaRef ds:uri="107fdca7-9f12-456a-8045-10a798f42c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E5F5F75-2A73-4700-BF3F-12263EF83EA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1129</Words>
  <Application>Microsoft Office PowerPoint</Application>
  <PresentationFormat>A4-Papier (210 x 297 mm)</PresentationFormat>
  <Paragraphs>153</Paragraphs>
  <Slides>4</Slides>
  <Notes>4</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4</vt:i4>
      </vt:variant>
    </vt:vector>
  </HeadingPairs>
  <TitlesOfParts>
    <vt:vector size="11" baseType="lpstr">
      <vt:lpstr>Arial</vt:lpstr>
      <vt:lpstr>Calibri</vt:lpstr>
      <vt:lpstr>Calibri Light</vt:lpstr>
      <vt:lpstr>Candara</vt:lpstr>
      <vt:lpstr>Eras Light ITC</vt:lpstr>
      <vt:lpstr>Ink Free</vt:lpstr>
      <vt:lpstr>Office Theme</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 Newsletter LAG Rhein-Wied</dc:title>
  <dc:creator>Conrad Siebert</dc:creator>
  <cp:lastModifiedBy>Rocio Fernandez Suarez</cp:lastModifiedBy>
  <cp:revision>24</cp:revision>
  <cp:lastPrinted>2018-12-06T10:54:05Z</cp:lastPrinted>
  <dcterms:created xsi:type="dcterms:W3CDTF">2017-03-23T15:00:12Z</dcterms:created>
  <dcterms:modified xsi:type="dcterms:W3CDTF">2022-08-18T05:23:18Z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0x0101007712B9E981766B4B9EAFAC3FBF6D19C8</vt:lpwstr>
  </property>
  <property fmtid="{D5CDD505-2E9C-101B-9397-08002B2CF9AE}" pid="3" name="MediaServiceImageTags">
    <vt:lpwstr/>
  </property>
</Properties>
</file>